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6"/>
  </p:notesMasterIdLst>
  <p:handoutMasterIdLst>
    <p:handoutMasterId r:id="rId27"/>
  </p:handoutMasterIdLst>
  <p:sldIdLst>
    <p:sldId id="272" r:id="rId2"/>
    <p:sldId id="505" r:id="rId3"/>
    <p:sldId id="547" r:id="rId4"/>
    <p:sldId id="551" r:id="rId5"/>
    <p:sldId id="558" r:id="rId6"/>
    <p:sldId id="559" r:id="rId7"/>
    <p:sldId id="553" r:id="rId8"/>
    <p:sldId id="555" r:id="rId9"/>
    <p:sldId id="554" r:id="rId10"/>
    <p:sldId id="520" r:id="rId11"/>
    <p:sldId id="519" r:id="rId12"/>
    <p:sldId id="521" r:id="rId13"/>
    <p:sldId id="507" r:id="rId14"/>
    <p:sldId id="570" r:id="rId15"/>
    <p:sldId id="508" r:id="rId16"/>
    <p:sldId id="509" r:id="rId17"/>
    <p:sldId id="571" r:id="rId18"/>
    <p:sldId id="568" r:id="rId19"/>
    <p:sldId id="560" r:id="rId20"/>
    <p:sldId id="561" r:id="rId21"/>
    <p:sldId id="563" r:id="rId22"/>
    <p:sldId id="567" r:id="rId23"/>
    <p:sldId id="562" r:id="rId24"/>
    <p:sldId id="565" r:id="rId25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00"/>
    <a:srgbClr val="009900"/>
    <a:srgbClr val="CC3300"/>
    <a:srgbClr val="0000FF"/>
    <a:srgbClr val="D60093"/>
    <a:srgbClr val="C2D9F2"/>
    <a:srgbClr val="FFFFCC"/>
    <a:srgbClr val="94DADC"/>
    <a:srgbClr val="CAD9F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248" autoAdjust="0"/>
    <p:restoredTop sz="93457" autoAdjust="0"/>
  </p:normalViewPr>
  <p:slideViewPr>
    <p:cSldViewPr>
      <p:cViewPr varScale="1">
        <p:scale>
          <a:sx n="70" d="100"/>
          <a:sy n="70" d="100"/>
        </p:scale>
        <p:origin x="-91" y="-2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44"/>
    </p:cViewPr>
    <p:sldLst>
      <p:sld r:id="rId1" collapse="1"/>
    </p:sldLst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293" y="-101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0871D871-3700-4278-9CFE-8030728279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Cyrl-CS" smtClean="0"/>
              <a:t>Click to edit Master text styles</a:t>
            </a:r>
          </a:p>
          <a:p>
            <a:pPr lvl="1"/>
            <a:r>
              <a:rPr lang="sr-Cyrl-CS" smtClean="0"/>
              <a:t>Second level</a:t>
            </a:r>
          </a:p>
          <a:p>
            <a:pPr lvl="2"/>
            <a:r>
              <a:rPr lang="sr-Cyrl-CS" smtClean="0"/>
              <a:t>Third level</a:t>
            </a:r>
          </a:p>
          <a:p>
            <a:pPr lvl="3"/>
            <a:r>
              <a:rPr lang="sr-Cyrl-CS" smtClean="0"/>
              <a:t>Fourth level</a:t>
            </a:r>
          </a:p>
          <a:p>
            <a:pPr lvl="4"/>
            <a:r>
              <a:rPr lang="sr-Cyrl-CS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sr-Cyrl-C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6B29DF09-C800-4352-8B4E-435F31ADE9DC}" type="slidenum">
              <a:rPr lang="sr-Cyrl-CS"/>
              <a:pPr/>
              <a:t>‹#›</a:t>
            </a:fld>
            <a:endParaRPr lang="sr-Cyrl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9DF09-C800-4352-8B4E-435F31ADE9DC}" type="slidenum">
              <a:rPr lang="sr-Cyrl-CS" smtClean="0"/>
              <a:pPr/>
              <a:t>1</a:t>
            </a:fld>
            <a:endParaRPr lang="sr-Cyrl-C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7" name="Line 57"/>
          <p:cNvSpPr>
            <a:spLocks noChangeShapeType="1"/>
          </p:cNvSpPr>
          <p:nvPr userDrawn="1"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98" name="Group 58"/>
          <p:cNvGrpSpPr>
            <a:grpSpLocks/>
          </p:cNvGrpSpPr>
          <p:nvPr userDrawn="1"/>
        </p:nvGrpSpPr>
        <p:grpSpPr bwMode="auto">
          <a:xfrm>
            <a:off x="4763" y="887413"/>
            <a:ext cx="6654800" cy="2851150"/>
            <a:chOff x="3" y="559"/>
            <a:chExt cx="4192" cy="1796"/>
          </a:xfrm>
        </p:grpSpPr>
        <p:sp>
          <p:nvSpPr>
            <p:cNvPr id="10299" name="Line 59"/>
            <p:cNvSpPr>
              <a:spLocks noChangeShapeType="1"/>
            </p:cNvSpPr>
            <p:nvPr userDrawn="1"/>
          </p:nvSpPr>
          <p:spPr bwMode="ltGray">
            <a:xfrm>
              <a:off x="506" y="559"/>
              <a:ext cx="0" cy="1796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0" name="Line 60"/>
            <p:cNvSpPr>
              <a:spLocks noChangeShapeType="1"/>
            </p:cNvSpPr>
            <p:nvPr userDrawn="1"/>
          </p:nvSpPr>
          <p:spPr bwMode="ltGray">
            <a:xfrm flipH="1" flipV="1">
              <a:off x="3" y="1924"/>
              <a:ext cx="32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1" name="Line 61"/>
            <p:cNvSpPr>
              <a:spLocks noChangeShapeType="1"/>
            </p:cNvSpPr>
            <p:nvPr userDrawn="1"/>
          </p:nvSpPr>
          <p:spPr bwMode="ltGray">
            <a:xfrm flipH="1" flipV="1">
              <a:off x="384" y="938"/>
              <a:ext cx="3811" cy="1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2" name="Arc 62"/>
            <p:cNvSpPr>
              <a:spLocks/>
            </p:cNvSpPr>
            <p:nvPr userDrawn="1"/>
          </p:nvSpPr>
          <p:spPr bwMode="ltGray">
            <a:xfrm rot="16200000" flipH="1">
              <a:off x="426" y="860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303" name="Group 63"/>
          <p:cNvGrpSpPr>
            <a:grpSpLocks/>
          </p:cNvGrpSpPr>
          <p:nvPr userDrawn="1"/>
        </p:nvGrpSpPr>
        <p:grpSpPr bwMode="auto">
          <a:xfrm>
            <a:off x="2349500" y="3098800"/>
            <a:ext cx="6045200" cy="2876550"/>
            <a:chOff x="1480" y="1952"/>
            <a:chExt cx="3808" cy="1812"/>
          </a:xfrm>
        </p:grpSpPr>
        <p:sp>
          <p:nvSpPr>
            <p:cNvPr id="10304" name="Line 64"/>
            <p:cNvSpPr>
              <a:spLocks noChangeShapeType="1"/>
            </p:cNvSpPr>
            <p:nvPr userDrawn="1"/>
          </p:nvSpPr>
          <p:spPr bwMode="ltGray">
            <a:xfrm flipV="1">
              <a:off x="1480" y="3442"/>
              <a:ext cx="38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5" name="Line 65"/>
            <p:cNvSpPr>
              <a:spLocks noChangeShapeType="1"/>
            </p:cNvSpPr>
            <p:nvPr userDrawn="1"/>
          </p:nvSpPr>
          <p:spPr bwMode="ltGray">
            <a:xfrm flipH="1">
              <a:off x="5172" y="1952"/>
              <a:ext cx="0" cy="181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6" name="Arc 66"/>
            <p:cNvSpPr>
              <a:spLocks/>
            </p:cNvSpPr>
            <p:nvPr userDrawn="1"/>
          </p:nvSpPr>
          <p:spPr bwMode="ltGray">
            <a:xfrm rot="5400000">
              <a:off x="5097" y="3346"/>
              <a:ext cx="156" cy="157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307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sr-Latn-CS" altLang="zh-TW"/>
              <a:t>TITLE</a:t>
            </a:r>
            <a:endParaRPr lang="en-US" altLang="zh-TW"/>
          </a:p>
        </p:txBody>
      </p:sp>
      <p:sp>
        <p:nvSpPr>
          <p:cNvPr id="10308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sr-Latn-CS" altLang="zh-TW"/>
              <a:t>Subtitle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9713" y="304800"/>
            <a:ext cx="1943100" cy="5945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304800"/>
            <a:ext cx="5681663" cy="5945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828" y="304800"/>
            <a:ext cx="8052636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608512"/>
          </a:xfrm>
        </p:spPr>
        <p:txBody>
          <a:bodyPr/>
          <a:lstStyle>
            <a:lvl2pPr>
              <a:defRPr sz="2200" baseline="0"/>
            </a:lvl2pPr>
            <a:lvl3pPr>
              <a:defRPr sz="2000" baseline="0"/>
            </a:lvl3pPr>
            <a:lvl4pPr>
              <a:buFont typeface="Arial" pitchFamily="34" charset="0"/>
              <a:buChar char="•"/>
              <a:defRPr baseline="0">
                <a:latin typeface="Calibri" pitchFamily="34" charset="0"/>
              </a:defRPr>
            </a:lvl4pPr>
            <a:lvl5pPr>
              <a:defRPr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4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773238"/>
            <a:ext cx="3810000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4" name="Line 58"/>
          <p:cNvSpPr>
            <a:spLocks noChangeShapeType="1"/>
          </p:cNvSpPr>
          <p:nvPr/>
        </p:nvSpPr>
        <p:spPr bwMode="ltGray">
          <a:xfrm>
            <a:off x="8839200" y="0"/>
            <a:ext cx="0" cy="23622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75" name="Group 59"/>
          <p:cNvGrpSpPr>
            <a:grpSpLocks/>
          </p:cNvGrpSpPr>
          <p:nvPr/>
        </p:nvGrpSpPr>
        <p:grpSpPr bwMode="auto">
          <a:xfrm>
            <a:off x="414338" y="1416050"/>
            <a:ext cx="1784350" cy="2324100"/>
            <a:chOff x="96" y="916"/>
            <a:chExt cx="2208" cy="2876"/>
          </a:xfrm>
        </p:grpSpPr>
        <p:sp>
          <p:nvSpPr>
            <p:cNvPr id="9276" name="Line 60"/>
            <p:cNvSpPr>
              <a:spLocks noChangeShapeType="1"/>
            </p:cNvSpPr>
            <p:nvPr/>
          </p:nvSpPr>
          <p:spPr bwMode="ltGray">
            <a:xfrm flipH="1">
              <a:off x="96" y="1037"/>
              <a:ext cx="2208" cy="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7" name="Line 61"/>
            <p:cNvSpPr>
              <a:spLocks noChangeShapeType="1"/>
            </p:cNvSpPr>
            <p:nvPr/>
          </p:nvSpPr>
          <p:spPr bwMode="ltGray">
            <a:xfrm>
              <a:off x="336" y="920"/>
              <a:ext cx="0" cy="2872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78" name="Arc 62"/>
            <p:cNvSpPr>
              <a:spLocks/>
            </p:cNvSpPr>
            <p:nvPr/>
          </p:nvSpPr>
          <p:spPr bwMode="ltGray">
            <a:xfrm flipH="1">
              <a:off x="217" y="916"/>
              <a:ext cx="239" cy="239"/>
            </a:xfrm>
            <a:custGeom>
              <a:avLst/>
              <a:gdLst>
                <a:gd name="G0" fmla="+- 21595 0 0"/>
                <a:gd name="G1" fmla="+- 21600 0 0"/>
                <a:gd name="G2" fmla="+- 21600 0 0"/>
                <a:gd name="T0" fmla="*/ 21114 w 43195"/>
                <a:gd name="T1" fmla="*/ 5 h 43200"/>
                <a:gd name="T2" fmla="*/ 0 w 43195"/>
                <a:gd name="T3" fmla="*/ 22056 h 43200"/>
                <a:gd name="T4" fmla="*/ 21595 w 4319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95" h="43200" fill="none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</a:path>
                <a:path w="43195" h="43200" stroke="0" extrusionOk="0">
                  <a:moveTo>
                    <a:pt x="21114" y="5"/>
                  </a:moveTo>
                  <a:cubicBezTo>
                    <a:pt x="21274" y="1"/>
                    <a:pt x="21434" y="-1"/>
                    <a:pt x="21595" y="0"/>
                  </a:cubicBezTo>
                  <a:cubicBezTo>
                    <a:pt x="33524" y="0"/>
                    <a:pt x="43195" y="9670"/>
                    <a:pt x="43195" y="21600"/>
                  </a:cubicBezTo>
                  <a:cubicBezTo>
                    <a:pt x="43195" y="33529"/>
                    <a:pt x="33524" y="43200"/>
                    <a:pt x="21595" y="43200"/>
                  </a:cubicBezTo>
                  <a:cubicBezTo>
                    <a:pt x="9843" y="43200"/>
                    <a:pt x="247" y="33805"/>
                    <a:pt x="-1" y="22056"/>
                  </a:cubicBezTo>
                  <a:lnTo>
                    <a:pt x="21595" y="21600"/>
                  </a:lnTo>
                  <a:close/>
                </a:path>
              </a:pathLst>
            </a:cu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79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TITLE</a:t>
            </a:r>
            <a:endParaRPr lang="en-US" altLang="zh-TW" smtClean="0"/>
          </a:p>
        </p:txBody>
      </p:sp>
      <p:sp>
        <p:nvSpPr>
          <p:cNvPr id="9280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413" y="1773238"/>
            <a:ext cx="777240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zh-TW" smtClean="0"/>
              <a:t>Word</a:t>
            </a:r>
            <a:endParaRPr lang="en-US" altLang="zh-TW" smtClean="0"/>
          </a:p>
          <a:p>
            <a:pPr lvl="1"/>
            <a:r>
              <a:rPr lang="sr-Latn-CS" altLang="zh-TW" smtClean="0"/>
              <a:t>Word</a:t>
            </a:r>
          </a:p>
          <a:p>
            <a:pPr lvl="2"/>
            <a:r>
              <a:rPr lang="sr-Latn-CS" altLang="zh-TW" smtClean="0"/>
              <a:t>Word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w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w"/>
        <a:defRPr kumimoji="1" sz="2000">
          <a:solidFill>
            <a:schemeClr val="tx1"/>
          </a:solidFill>
          <a:latin typeface="+mn-lt"/>
          <a:ea typeface="新細明體" pitchFamily="18" charset="-12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kumimoji="1">
          <a:solidFill>
            <a:schemeClr val="tx1"/>
          </a:solidFill>
          <a:latin typeface="+mn-lt"/>
          <a:ea typeface="新細明體" pitchFamily="18" charset="-12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kumimoji="1" sz="2000">
          <a:solidFill>
            <a:schemeClr val="tx1"/>
          </a:solidFill>
          <a:latin typeface="Tahoma" pitchFamily="34" charset="0"/>
          <a:ea typeface="新細明體" pitchFamily="18" charset="-12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46" name="Rectangle 46"/>
          <p:cNvSpPr>
            <a:spLocks noGrp="1" noChangeArrowheads="1"/>
          </p:cNvSpPr>
          <p:nvPr>
            <p:ph type="ctrTitle"/>
          </p:nvPr>
        </p:nvSpPr>
        <p:spPr>
          <a:xfrm>
            <a:off x="899592" y="1752600"/>
            <a:ext cx="7863408" cy="1143000"/>
          </a:xfrm>
        </p:spPr>
        <p:txBody>
          <a:bodyPr>
            <a:normAutofit fontScale="90000"/>
          </a:bodyPr>
          <a:lstStyle/>
          <a:p>
            <a:r>
              <a:rPr lang="ru-RU" sz="2700" b="0" dirty="0" smtClean="0"/>
              <a:t>НАСТАВНА ЈЕДИНИЦА </a:t>
            </a:r>
            <a:r>
              <a:rPr lang="en-US" sz="2700" b="0" dirty="0" smtClean="0"/>
              <a:t>4</a:t>
            </a:r>
            <a:r>
              <a:rPr lang="ru-RU" sz="2700" b="0" dirty="0" smtClean="0"/>
              <a:t>: </a:t>
            </a:r>
            <a:r>
              <a:rPr lang="ru-RU" sz="2700" b="0" smtClean="0"/>
              <a:t/>
            </a:r>
            <a:br>
              <a:rPr lang="ru-RU" sz="2700" b="0" smtClean="0"/>
            </a:br>
            <a:r>
              <a:rPr lang="sr-Cyrl-RS" smtClean="0"/>
              <a:t> Излучивање лекова </a:t>
            </a:r>
            <a:r>
              <a:rPr lang="sr-Cyrl-RS" dirty="0" smtClean="0"/>
              <a:t>	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5647" name="Rectangle 47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7110413" cy="1990725"/>
          </a:xfrm>
        </p:spPr>
        <p:txBody>
          <a:bodyPr/>
          <a:lstStyle/>
          <a:p>
            <a:r>
              <a:rPr lang="sr-Cyrl-CS" sz="2000" dirty="0"/>
              <a:t>ИНТЕГРИСАНЕ АКАДЕМСКЕ СТУДИЈЕ</a:t>
            </a:r>
            <a:r>
              <a:rPr lang="en-US" sz="2000" dirty="0"/>
              <a:t> </a:t>
            </a:r>
            <a:r>
              <a:rPr lang="sr-Cyrl-CS" sz="2000" dirty="0"/>
              <a:t>ФАРМАЦИЈЕ</a:t>
            </a:r>
            <a:endParaRPr lang="en-US" sz="2000" dirty="0"/>
          </a:p>
          <a:p>
            <a:endParaRPr lang="en-US" sz="2000" dirty="0"/>
          </a:p>
          <a:p>
            <a:r>
              <a:rPr lang="sr-Cyrl-CS" sz="2000" dirty="0"/>
              <a:t>Предмет: </a:t>
            </a:r>
            <a:r>
              <a:rPr lang="sr-Cyrl-CS" sz="2000" dirty="0" smtClean="0"/>
              <a:t>Фармакокинетика </a:t>
            </a:r>
            <a:endParaRPr lang="sr-Cyrl-CS" sz="2000" dirty="0"/>
          </a:p>
          <a:p>
            <a:endParaRPr lang="sr-Cyrl-CS" sz="1000" dirty="0"/>
          </a:p>
          <a:p>
            <a:endParaRPr lang="sr-Cyrl-CS" sz="1000" dirty="0"/>
          </a:p>
          <a:p>
            <a:pPr algn="r"/>
            <a:r>
              <a:rPr lang="sr-Cyrl-CS" sz="1800" dirty="0" smtClean="0"/>
              <a:t>Проф. </a:t>
            </a:r>
            <a:r>
              <a:rPr lang="sr-Cyrl-CS" sz="1800" dirty="0"/>
              <a:t>др Наташа Ђорђевић</a:t>
            </a:r>
            <a:r>
              <a:rPr lang="en-US" sz="2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2482850" y="6223000"/>
            <a:ext cx="27372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Време деловања лека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143363" name="Rectangle 3"/>
          <p:cNvSpPr>
            <a:spLocks noChangeArrowheads="1"/>
          </p:cNvSpPr>
          <p:nvPr/>
        </p:nvSpPr>
        <p:spPr bwMode="auto">
          <a:xfrm rot="16200000">
            <a:off x="-904874" y="3609975"/>
            <a:ext cx="4089400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defTabSz="804863" eaLnBrk="0" hangingPunct="0"/>
            <a:r>
              <a:rPr kumimoji="0" lang="sr-Cyrl-CS" sz="2000">
                <a:solidFill>
                  <a:srgbClr val="0033CC"/>
                </a:solidFill>
                <a:latin typeface="Arial" pitchFamily="34" charset="0"/>
              </a:rPr>
              <a:t>Концентрација лека у плазми</a:t>
            </a:r>
            <a:endParaRPr kumimoji="0" lang="en-US" sz="2000">
              <a:solidFill>
                <a:srgbClr val="0033CC"/>
              </a:solidFill>
              <a:latin typeface="Arial" pitchFamily="34" charset="0"/>
            </a:endParaRP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2005013" y="6213475"/>
            <a:ext cx="5519737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CS" sz="2000">
                <a:latin typeface="Arial" pitchFamily="34" charset="0"/>
              </a:rPr>
              <a:t>Време (</a:t>
            </a:r>
            <a:r>
              <a:rPr kumimoji="0" lang="en-US" sz="2000">
                <a:latin typeface="Arial" pitchFamily="34" charset="0"/>
              </a:rPr>
              <a:t>h</a:t>
            </a:r>
            <a:r>
              <a:rPr kumimoji="0" lang="sr-Cyrl-CS" sz="2000">
                <a:latin typeface="Arial" pitchFamily="34" charset="0"/>
              </a:rPr>
              <a:t>)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1973263" y="2033588"/>
            <a:ext cx="0" cy="3808412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1909763" y="52959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1909763" y="47513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1909763" y="42052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>
            <a:off x="1909763" y="36703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1909763" y="31242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1" name="Line 11"/>
          <p:cNvSpPr>
            <a:spLocks noChangeShapeType="1"/>
          </p:cNvSpPr>
          <p:nvPr/>
        </p:nvSpPr>
        <p:spPr bwMode="auto">
          <a:xfrm>
            <a:off x="1909763" y="25796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2" name="Line 12"/>
          <p:cNvSpPr>
            <a:spLocks noChangeShapeType="1"/>
          </p:cNvSpPr>
          <p:nvPr/>
        </p:nvSpPr>
        <p:spPr bwMode="auto">
          <a:xfrm>
            <a:off x="1909763" y="20335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3" name="Line 13"/>
          <p:cNvSpPr>
            <a:spLocks noChangeShapeType="1"/>
          </p:cNvSpPr>
          <p:nvPr/>
        </p:nvSpPr>
        <p:spPr bwMode="auto">
          <a:xfrm>
            <a:off x="1973263" y="5842000"/>
            <a:ext cx="556895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4" name="Line 14"/>
          <p:cNvSpPr>
            <a:spLocks noChangeShapeType="1"/>
          </p:cNvSpPr>
          <p:nvPr/>
        </p:nvSpPr>
        <p:spPr bwMode="auto">
          <a:xfrm flipV="1">
            <a:off x="30892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5" name="Line 15"/>
          <p:cNvSpPr>
            <a:spLocks noChangeShapeType="1"/>
          </p:cNvSpPr>
          <p:nvPr/>
        </p:nvSpPr>
        <p:spPr bwMode="auto">
          <a:xfrm flipV="1">
            <a:off x="4205288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6" name="Line 16"/>
          <p:cNvSpPr>
            <a:spLocks noChangeShapeType="1"/>
          </p:cNvSpPr>
          <p:nvPr/>
        </p:nvSpPr>
        <p:spPr bwMode="auto">
          <a:xfrm flipV="1">
            <a:off x="53117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 flipV="1">
            <a:off x="754221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8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 smtClean="0"/>
              <a:t>Крива концентрација/време </a:t>
            </a:r>
            <a:br>
              <a:rPr lang="sr-Cyrl-CS" sz="4000" dirty="0" smtClean="0"/>
            </a:br>
            <a:r>
              <a:rPr lang="sr-Cyrl-CS" sz="3600" dirty="0" smtClean="0"/>
              <a:t>– не-интравенска примена -</a:t>
            </a:r>
            <a:endParaRPr lang="en-US" sz="3600" dirty="0"/>
          </a:p>
        </p:txBody>
      </p:sp>
      <p:sp>
        <p:nvSpPr>
          <p:cNvPr id="143379" name="Line 19"/>
          <p:cNvSpPr>
            <a:spLocks noChangeShapeType="1"/>
          </p:cNvSpPr>
          <p:nvPr/>
        </p:nvSpPr>
        <p:spPr bwMode="auto">
          <a:xfrm flipV="1">
            <a:off x="644366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80" name="Freeform 20"/>
          <p:cNvSpPr>
            <a:spLocks/>
          </p:cNvSpPr>
          <p:nvPr/>
        </p:nvSpPr>
        <p:spPr bwMode="auto">
          <a:xfrm>
            <a:off x="2124075" y="3505200"/>
            <a:ext cx="1781175" cy="2343150"/>
          </a:xfrm>
          <a:custGeom>
            <a:avLst/>
            <a:gdLst/>
            <a:ahLst/>
            <a:cxnLst>
              <a:cxn ang="0">
                <a:pos x="0" y="1476"/>
              </a:cxn>
              <a:cxn ang="0">
                <a:pos x="462" y="390"/>
              </a:cxn>
              <a:cxn ang="0">
                <a:pos x="834" y="18"/>
              </a:cxn>
              <a:cxn ang="0">
                <a:pos x="1122" y="282"/>
              </a:cxn>
            </a:cxnLst>
            <a:rect l="0" t="0" r="r" b="b"/>
            <a:pathLst>
              <a:path w="1122" h="1476">
                <a:moveTo>
                  <a:pt x="0" y="1476"/>
                </a:moveTo>
                <a:cubicBezTo>
                  <a:pt x="77" y="1295"/>
                  <a:pt x="323" y="633"/>
                  <a:pt x="462" y="390"/>
                </a:cubicBezTo>
                <a:cubicBezTo>
                  <a:pt x="601" y="147"/>
                  <a:pt x="724" y="36"/>
                  <a:pt x="834" y="18"/>
                </a:cubicBezTo>
                <a:cubicBezTo>
                  <a:pt x="944" y="0"/>
                  <a:pt x="1062" y="227"/>
                  <a:pt x="1122" y="282"/>
                </a:cubicBez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1" name="Freeform 21"/>
          <p:cNvSpPr>
            <a:spLocks/>
          </p:cNvSpPr>
          <p:nvPr/>
        </p:nvSpPr>
        <p:spPr bwMode="auto">
          <a:xfrm>
            <a:off x="3900488" y="3943350"/>
            <a:ext cx="2687637" cy="17176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2" y="144"/>
              </a:cxn>
              <a:cxn ang="0">
                <a:pos x="294" y="291"/>
              </a:cxn>
              <a:cxn ang="0">
                <a:pos x="552" y="465"/>
              </a:cxn>
              <a:cxn ang="0">
                <a:pos x="1920" y="1200"/>
              </a:cxn>
            </a:cxnLst>
            <a:rect l="0" t="0" r="r" b="b"/>
            <a:pathLst>
              <a:path w="1920" h="1200">
                <a:moveTo>
                  <a:pt x="0" y="0"/>
                </a:moveTo>
                <a:lnTo>
                  <a:pt x="132" y="144"/>
                </a:lnTo>
                <a:lnTo>
                  <a:pt x="294" y="291"/>
                </a:lnTo>
                <a:lnTo>
                  <a:pt x="552" y="465"/>
                </a:lnTo>
                <a:lnTo>
                  <a:pt x="1920" y="1200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2" name="Text Box 22"/>
          <p:cNvSpPr txBox="1">
            <a:spLocks noChangeArrowheads="1"/>
          </p:cNvSpPr>
          <p:nvPr/>
        </p:nvSpPr>
        <p:spPr bwMode="auto">
          <a:xfrm>
            <a:off x="2268538" y="422116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>
                <a:solidFill>
                  <a:srgbClr val="3333CC"/>
                </a:solidFill>
              </a:rPr>
              <a:t>А</a:t>
            </a:r>
            <a:endParaRPr lang="en-US">
              <a:solidFill>
                <a:srgbClr val="3333CC"/>
              </a:solidFill>
            </a:endParaRPr>
          </a:p>
        </p:txBody>
      </p:sp>
      <p:sp>
        <p:nvSpPr>
          <p:cNvPr id="143383" name="Text Box 23"/>
          <p:cNvSpPr txBox="1">
            <a:spLocks noChangeArrowheads="1"/>
          </p:cNvSpPr>
          <p:nvPr/>
        </p:nvSpPr>
        <p:spPr bwMode="auto">
          <a:xfrm>
            <a:off x="3348038" y="2924175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33CC"/>
                </a:solidFill>
              </a:rPr>
              <a:t>B</a:t>
            </a:r>
          </a:p>
        </p:txBody>
      </p:sp>
      <p:sp>
        <p:nvSpPr>
          <p:cNvPr id="143384" name="Text Box 24"/>
          <p:cNvSpPr txBox="1">
            <a:spLocks noChangeArrowheads="1"/>
          </p:cNvSpPr>
          <p:nvPr/>
        </p:nvSpPr>
        <p:spPr bwMode="auto">
          <a:xfrm>
            <a:off x="5651500" y="443706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3333CC"/>
                </a:solidFill>
              </a:rPr>
              <a:t>C</a:t>
            </a:r>
          </a:p>
        </p:txBody>
      </p:sp>
      <p:sp>
        <p:nvSpPr>
          <p:cNvPr id="143385" name="Text Box 25"/>
          <p:cNvSpPr txBox="1">
            <a:spLocks noChangeArrowheads="1"/>
          </p:cNvSpPr>
          <p:nvPr/>
        </p:nvSpPr>
        <p:spPr bwMode="auto">
          <a:xfrm>
            <a:off x="5507038" y="1557338"/>
            <a:ext cx="363696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3333CC"/>
                </a:solidFill>
                <a:latin typeface="Arial" pitchFamily="34" charset="0"/>
              </a:rPr>
              <a:t>A</a:t>
            </a:r>
            <a:r>
              <a:rPr kumimoji="0" lang="en-US" sz="2000" dirty="0">
                <a:latin typeface="Arial" pitchFamily="34" charset="0"/>
                <a:cs typeface="Times New Roman" pitchFamily="18" charset="0"/>
              </a:rPr>
              <a:t> =</a:t>
            </a:r>
            <a:r>
              <a:rPr kumimoji="0" lang="sr-Cyrl-CS" sz="2000" dirty="0">
                <a:latin typeface="Arial" pitchFamily="34" charset="0"/>
                <a:cs typeface="Times New Roman" pitchFamily="18" charset="0"/>
              </a:rPr>
              <a:t> апсорпција бржа од елиминације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3333CC"/>
                </a:solidFill>
                <a:latin typeface="Arial" pitchFamily="34" charset="0"/>
              </a:rPr>
              <a:t>B</a:t>
            </a:r>
            <a:r>
              <a:rPr kumimoji="0" lang="en-US" sz="2000" dirty="0">
                <a:latin typeface="Arial" pitchFamily="34" charset="0"/>
                <a:cs typeface="Times New Roman" pitchFamily="18" charset="0"/>
              </a:rPr>
              <a:t> = </a:t>
            </a:r>
            <a:r>
              <a:rPr kumimoji="0" lang="sr-Cyrl-CS" sz="2000" dirty="0">
                <a:latin typeface="Arial" pitchFamily="34" charset="0"/>
                <a:cs typeface="Times New Roman" pitchFamily="18" charset="0"/>
              </a:rPr>
              <a:t>брзина апсорпције једнака</a:t>
            </a:r>
            <a:r>
              <a:rPr kumimoji="0" lang="sr-Cyrl-CS" sz="2000" dirty="0">
                <a:latin typeface="Arial" pitchFamily="34" charset="0"/>
              </a:rPr>
              <a:t> </a:t>
            </a:r>
            <a:r>
              <a:rPr kumimoji="0" lang="sr-Cyrl-CS" sz="2000" dirty="0">
                <a:latin typeface="Arial" pitchFamily="34" charset="0"/>
                <a:cs typeface="Times New Roman" pitchFamily="18" charset="0"/>
              </a:rPr>
              <a:t>брзини елиминације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3333CC"/>
                </a:solidFill>
                <a:latin typeface="Arial" pitchFamily="34" charset="0"/>
              </a:rPr>
              <a:t>C</a:t>
            </a:r>
            <a:r>
              <a:rPr lang="sr-Cyrl-CS" sz="2000" baseline="-25000" dirty="0">
                <a:latin typeface="Arial" pitchFamily="34" charset="0"/>
              </a:rPr>
              <a:t>  </a:t>
            </a:r>
            <a:r>
              <a:rPr kumimoji="0" lang="en-US" sz="2000" dirty="0">
                <a:latin typeface="Arial" pitchFamily="34" charset="0"/>
                <a:cs typeface="Times New Roman" pitchFamily="18" charset="0"/>
              </a:rPr>
              <a:t>= </a:t>
            </a:r>
            <a:r>
              <a:rPr kumimoji="0" lang="sr-Cyrl-CS" sz="2000" dirty="0">
                <a:latin typeface="Arial" pitchFamily="34" charset="0"/>
                <a:cs typeface="Times New Roman" pitchFamily="18" charset="0"/>
              </a:rPr>
              <a:t>елиминација доминантна</a:t>
            </a:r>
          </a:p>
        </p:txBody>
      </p:sp>
      <p:sp>
        <p:nvSpPr>
          <p:cNvPr id="143386" name="Line 26"/>
          <p:cNvSpPr>
            <a:spLocks noChangeShapeType="1"/>
          </p:cNvSpPr>
          <p:nvPr/>
        </p:nvSpPr>
        <p:spPr bwMode="auto">
          <a:xfrm flipH="1" flipV="1">
            <a:off x="1978025" y="3529013"/>
            <a:ext cx="2017713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7" name="Line 27"/>
          <p:cNvSpPr>
            <a:spLocks noChangeShapeType="1"/>
          </p:cNvSpPr>
          <p:nvPr/>
        </p:nvSpPr>
        <p:spPr bwMode="auto">
          <a:xfrm flipH="1">
            <a:off x="3492500" y="3367088"/>
            <a:ext cx="0" cy="24765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8" name="Line 28"/>
          <p:cNvSpPr>
            <a:spLocks noChangeShapeType="1"/>
          </p:cNvSpPr>
          <p:nvPr/>
        </p:nvSpPr>
        <p:spPr bwMode="auto">
          <a:xfrm>
            <a:off x="1979613" y="4076700"/>
            <a:ext cx="4968875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89" name="Line 29"/>
          <p:cNvSpPr>
            <a:spLocks noChangeShapeType="1"/>
          </p:cNvSpPr>
          <p:nvPr/>
        </p:nvSpPr>
        <p:spPr bwMode="auto">
          <a:xfrm>
            <a:off x="2916238" y="3933825"/>
            <a:ext cx="0" cy="23749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0" name="Line 30"/>
          <p:cNvSpPr>
            <a:spLocks noChangeShapeType="1"/>
          </p:cNvSpPr>
          <p:nvPr/>
        </p:nvSpPr>
        <p:spPr bwMode="auto">
          <a:xfrm flipH="1">
            <a:off x="4014788" y="3933825"/>
            <a:ext cx="0" cy="23749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1" name="Text Box 31"/>
          <p:cNvSpPr txBox="1">
            <a:spLocks noChangeArrowheads="1"/>
          </p:cNvSpPr>
          <p:nvPr/>
        </p:nvSpPr>
        <p:spPr bwMode="auto">
          <a:xfrm>
            <a:off x="1062038" y="3213100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>
                <a:latin typeface="+mj-lt"/>
              </a:rPr>
              <a:t>C</a:t>
            </a:r>
            <a:r>
              <a:rPr lang="en-US" sz="2000" b="1" baseline="-25000" dirty="0">
                <a:latin typeface="+mj-lt"/>
              </a:rPr>
              <a:t>max</a:t>
            </a:r>
          </a:p>
        </p:txBody>
      </p:sp>
      <p:sp>
        <p:nvSpPr>
          <p:cNvPr id="143392" name="Text Box 32"/>
          <p:cNvSpPr txBox="1">
            <a:spLocks noChangeArrowheads="1"/>
          </p:cNvSpPr>
          <p:nvPr/>
        </p:nvSpPr>
        <p:spPr bwMode="auto">
          <a:xfrm>
            <a:off x="1835696" y="5805488"/>
            <a:ext cx="57616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>
                <a:latin typeface="+mj-lt"/>
              </a:rPr>
              <a:t>t</a:t>
            </a:r>
            <a:r>
              <a:rPr lang="en-US" sz="2000" b="1" baseline="-25000" dirty="0">
                <a:latin typeface="+mj-lt"/>
              </a:rPr>
              <a:t>0</a:t>
            </a:r>
          </a:p>
        </p:txBody>
      </p:sp>
      <p:sp>
        <p:nvSpPr>
          <p:cNvPr id="143393" name="Text Box 33"/>
          <p:cNvSpPr txBox="1">
            <a:spLocks noChangeArrowheads="1"/>
          </p:cNvSpPr>
          <p:nvPr/>
        </p:nvSpPr>
        <p:spPr bwMode="auto">
          <a:xfrm>
            <a:off x="3089275" y="5805488"/>
            <a:ext cx="72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>
                <a:latin typeface="+mj-lt"/>
              </a:rPr>
              <a:t>t</a:t>
            </a:r>
            <a:r>
              <a:rPr lang="en-US" sz="2000" b="1" baseline="-25000" dirty="0">
                <a:latin typeface="+mj-lt"/>
              </a:rPr>
              <a:t>max</a:t>
            </a:r>
          </a:p>
        </p:txBody>
      </p:sp>
      <p:sp>
        <p:nvSpPr>
          <p:cNvPr id="143394" name="Line 34"/>
          <p:cNvSpPr>
            <a:spLocks noChangeShapeType="1"/>
          </p:cNvSpPr>
          <p:nvPr/>
        </p:nvSpPr>
        <p:spPr bwMode="auto">
          <a:xfrm>
            <a:off x="2916238" y="6237288"/>
            <a:ext cx="1079500" cy="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5" name="Text Box 35"/>
          <p:cNvSpPr txBox="1">
            <a:spLocks noChangeArrowheads="1"/>
          </p:cNvSpPr>
          <p:nvPr/>
        </p:nvSpPr>
        <p:spPr bwMode="auto">
          <a:xfrm>
            <a:off x="4068763" y="3716338"/>
            <a:ext cx="3240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 dirty="0">
                <a:latin typeface="+mn-lt"/>
              </a:rPr>
              <a:t>Минимална ефективна концентрација</a:t>
            </a:r>
            <a:endParaRPr lang="en-US" sz="1800" baseline="-250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3"/>
          <p:cNvSpPr>
            <a:spLocks noChangeArrowheads="1"/>
          </p:cNvSpPr>
          <p:nvPr/>
        </p:nvSpPr>
        <p:spPr bwMode="auto">
          <a:xfrm rot="16200000">
            <a:off x="-904874" y="3609975"/>
            <a:ext cx="4089400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defTabSz="804863" eaLnBrk="0" hangingPunct="0"/>
            <a:r>
              <a:rPr kumimoji="0" lang="sr-Cyrl-CS" sz="2000" dirty="0">
                <a:solidFill>
                  <a:srgbClr val="0033CC"/>
                </a:solidFill>
                <a:latin typeface="Arial" pitchFamily="34" charset="0"/>
              </a:rPr>
              <a:t>Концентрација лека у плазми</a:t>
            </a:r>
            <a:endParaRPr kumimoji="0" lang="en-US" sz="2000" dirty="0">
              <a:solidFill>
                <a:srgbClr val="0033CC"/>
              </a:solidFill>
              <a:latin typeface="Arial" pitchFamily="34" charset="0"/>
            </a:endParaRP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2005013" y="6213475"/>
            <a:ext cx="5519737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CS" sz="2000">
                <a:latin typeface="Arial" pitchFamily="34" charset="0"/>
              </a:rPr>
              <a:t>Време (</a:t>
            </a:r>
            <a:r>
              <a:rPr kumimoji="0" lang="en-US" sz="2000">
                <a:latin typeface="Arial" pitchFamily="34" charset="0"/>
              </a:rPr>
              <a:t>h</a:t>
            </a:r>
            <a:r>
              <a:rPr kumimoji="0" lang="sr-Cyrl-CS" sz="2000">
                <a:latin typeface="Arial" pitchFamily="34" charset="0"/>
              </a:rPr>
              <a:t>)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1973263" y="2033588"/>
            <a:ext cx="0" cy="3808412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1909763" y="52959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1909763" y="47513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1909763" y="42052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>
            <a:off x="1909763" y="36703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1909763" y="31242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1" name="Line 11"/>
          <p:cNvSpPr>
            <a:spLocks noChangeShapeType="1"/>
          </p:cNvSpPr>
          <p:nvPr/>
        </p:nvSpPr>
        <p:spPr bwMode="auto">
          <a:xfrm>
            <a:off x="1909763" y="25796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2" name="Line 12"/>
          <p:cNvSpPr>
            <a:spLocks noChangeShapeType="1"/>
          </p:cNvSpPr>
          <p:nvPr/>
        </p:nvSpPr>
        <p:spPr bwMode="auto">
          <a:xfrm>
            <a:off x="1909763" y="20335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3" name="Line 13"/>
          <p:cNvSpPr>
            <a:spLocks noChangeShapeType="1"/>
          </p:cNvSpPr>
          <p:nvPr/>
        </p:nvSpPr>
        <p:spPr bwMode="auto">
          <a:xfrm>
            <a:off x="1973263" y="5842000"/>
            <a:ext cx="556895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4" name="Line 14"/>
          <p:cNvSpPr>
            <a:spLocks noChangeShapeType="1"/>
          </p:cNvSpPr>
          <p:nvPr/>
        </p:nvSpPr>
        <p:spPr bwMode="auto">
          <a:xfrm flipV="1">
            <a:off x="30892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5" name="Line 15"/>
          <p:cNvSpPr>
            <a:spLocks noChangeShapeType="1"/>
          </p:cNvSpPr>
          <p:nvPr/>
        </p:nvSpPr>
        <p:spPr bwMode="auto">
          <a:xfrm flipV="1">
            <a:off x="4205288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6" name="Line 16"/>
          <p:cNvSpPr>
            <a:spLocks noChangeShapeType="1"/>
          </p:cNvSpPr>
          <p:nvPr/>
        </p:nvSpPr>
        <p:spPr bwMode="auto">
          <a:xfrm flipV="1">
            <a:off x="53117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 flipV="1">
            <a:off x="754221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8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 smtClean="0"/>
              <a:t>Крива концентрација/време</a:t>
            </a:r>
            <a:br>
              <a:rPr lang="sr-Cyrl-CS" sz="4000" dirty="0" smtClean="0"/>
            </a:br>
            <a:r>
              <a:rPr lang="sr-Cyrl-CS" sz="4000" dirty="0" smtClean="0"/>
              <a:t>- интравенска примена -</a:t>
            </a:r>
            <a:endParaRPr lang="en-US" sz="4000" dirty="0"/>
          </a:p>
        </p:txBody>
      </p:sp>
      <p:sp>
        <p:nvSpPr>
          <p:cNvPr id="143379" name="Line 19"/>
          <p:cNvSpPr>
            <a:spLocks noChangeShapeType="1"/>
          </p:cNvSpPr>
          <p:nvPr/>
        </p:nvSpPr>
        <p:spPr bwMode="auto">
          <a:xfrm flipV="1">
            <a:off x="644366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91" name="Text Box 31"/>
          <p:cNvSpPr txBox="1">
            <a:spLocks noChangeArrowheads="1"/>
          </p:cNvSpPr>
          <p:nvPr/>
        </p:nvSpPr>
        <p:spPr bwMode="auto">
          <a:xfrm>
            <a:off x="1062038" y="2564904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C</a:t>
            </a:r>
            <a:r>
              <a:rPr lang="en-US" sz="2000" b="1" baseline="-25000" dirty="0" smtClean="0">
                <a:latin typeface="+mj-lt"/>
              </a:rPr>
              <a:t>0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143392" name="Text Box 32"/>
          <p:cNvSpPr txBox="1">
            <a:spLocks noChangeArrowheads="1"/>
          </p:cNvSpPr>
          <p:nvPr/>
        </p:nvSpPr>
        <p:spPr bwMode="auto">
          <a:xfrm>
            <a:off x="1835696" y="5805488"/>
            <a:ext cx="14401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t</a:t>
            </a:r>
            <a:r>
              <a:rPr lang="en-US" sz="2000" b="1" baseline="-25000" dirty="0" smtClean="0">
                <a:latin typeface="+mj-lt"/>
              </a:rPr>
              <a:t>0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36" name="Arc 35"/>
          <p:cNvSpPr/>
          <p:nvPr/>
        </p:nvSpPr>
        <p:spPr bwMode="auto">
          <a:xfrm rot="10800000">
            <a:off x="1979712" y="-243407"/>
            <a:ext cx="7704856" cy="6048672"/>
          </a:xfrm>
          <a:prstGeom prst="arc">
            <a:avLst>
              <a:gd name="adj1" fmla="val 16200000"/>
              <a:gd name="adj2" fmla="val 28623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37" name="Text Box 25"/>
          <p:cNvSpPr txBox="1">
            <a:spLocks noChangeArrowheads="1"/>
          </p:cNvSpPr>
          <p:nvPr/>
        </p:nvSpPr>
        <p:spPr bwMode="auto">
          <a:xfrm>
            <a:off x="5507038" y="1557338"/>
            <a:ext cx="36369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2000" dirty="0" smtClean="0">
                <a:solidFill>
                  <a:srgbClr val="FF0000"/>
                </a:solidFill>
                <a:latin typeface="Arial" pitchFamily="34" charset="0"/>
              </a:rPr>
              <a:t>линеарна скала</a:t>
            </a:r>
            <a:endParaRPr kumimoji="0" lang="sr-Cyrl-CS" sz="2000" dirty="0">
              <a:solidFill>
                <a:srgbClr val="FF0000"/>
              </a:solidFill>
              <a:latin typeface="Arial" pitchFamily="34" charset="0"/>
              <a:cs typeface="Times New Roman" pitchFamily="18" charset="0"/>
            </a:endParaRPr>
          </a:p>
        </p:txBody>
      </p:sp>
      <p:sp>
        <p:nvSpPr>
          <p:cNvPr id="27" name="Line 28"/>
          <p:cNvSpPr>
            <a:spLocks noChangeShapeType="1"/>
          </p:cNvSpPr>
          <p:nvPr/>
        </p:nvSpPr>
        <p:spPr bwMode="auto">
          <a:xfrm>
            <a:off x="1979712" y="4293096"/>
            <a:ext cx="504000" cy="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>
            <a:off x="2483768" y="4293096"/>
            <a:ext cx="0" cy="1548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0" name="Text Box 32"/>
          <p:cNvSpPr txBox="1">
            <a:spLocks noChangeArrowheads="1"/>
          </p:cNvSpPr>
          <p:nvPr/>
        </p:nvSpPr>
        <p:spPr bwMode="auto">
          <a:xfrm>
            <a:off x="2339752" y="5877272"/>
            <a:ext cx="14401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7030A0"/>
                </a:solidFill>
                <a:latin typeface="+mj-lt"/>
              </a:rPr>
              <a:t>t</a:t>
            </a:r>
            <a:endParaRPr lang="en-US" sz="2000" b="1" baseline="-250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1061538" y="4077072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solidFill>
                  <a:srgbClr val="7030A0"/>
                </a:solidFill>
                <a:latin typeface="+mj-lt"/>
              </a:rPr>
              <a:t>C</a:t>
            </a:r>
            <a:endParaRPr lang="en-US" sz="2000" b="1" baseline="-25000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3"/>
          <p:cNvSpPr>
            <a:spLocks noChangeArrowheads="1"/>
          </p:cNvSpPr>
          <p:nvPr/>
        </p:nvSpPr>
        <p:spPr bwMode="auto">
          <a:xfrm rot="16200000">
            <a:off x="-956133" y="3659912"/>
            <a:ext cx="4191917" cy="386817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square" lIns="79675" tIns="39138" rIns="79675" bIns="39138">
            <a:spAutoFit/>
          </a:bodyPr>
          <a:lstStyle/>
          <a:p>
            <a:pPr defTabSz="804863" eaLnBrk="0" hangingPunct="0"/>
            <a:r>
              <a:rPr kumimoji="0" lang="en-US" sz="2000" b="1" dirty="0" err="1" smtClean="0">
                <a:solidFill>
                  <a:srgbClr val="0033CC"/>
                </a:solidFill>
                <a:latin typeface="Arial" pitchFamily="34" charset="0"/>
              </a:rPr>
              <a:t>ln</a:t>
            </a:r>
            <a:r>
              <a:rPr kumimoji="0" lang="en-US" sz="2000" dirty="0" smtClean="0">
                <a:solidFill>
                  <a:srgbClr val="0033CC"/>
                </a:solidFill>
                <a:latin typeface="Arial" pitchFamily="34" charset="0"/>
              </a:rPr>
              <a:t> (</a:t>
            </a:r>
            <a:r>
              <a:rPr kumimoji="0" lang="sr-Cyrl-CS" sz="2000" dirty="0" smtClean="0">
                <a:solidFill>
                  <a:srgbClr val="0033CC"/>
                </a:solidFill>
                <a:latin typeface="Arial" pitchFamily="34" charset="0"/>
              </a:rPr>
              <a:t>концентрација </a:t>
            </a:r>
            <a:r>
              <a:rPr kumimoji="0" lang="sr-Cyrl-CS" sz="2000" dirty="0">
                <a:solidFill>
                  <a:srgbClr val="0033CC"/>
                </a:solidFill>
                <a:latin typeface="Arial" pitchFamily="34" charset="0"/>
              </a:rPr>
              <a:t>лека у </a:t>
            </a:r>
            <a:r>
              <a:rPr kumimoji="0" lang="sr-Cyrl-CS" sz="2000" dirty="0" smtClean="0">
                <a:solidFill>
                  <a:srgbClr val="0033CC"/>
                </a:solidFill>
                <a:latin typeface="Arial" pitchFamily="34" charset="0"/>
              </a:rPr>
              <a:t>плазми</a:t>
            </a:r>
            <a:r>
              <a:rPr kumimoji="0" lang="en-US" sz="2000" dirty="0" smtClean="0">
                <a:solidFill>
                  <a:srgbClr val="0033CC"/>
                </a:solidFill>
                <a:latin typeface="Arial" pitchFamily="34" charset="0"/>
              </a:rPr>
              <a:t>)</a:t>
            </a:r>
            <a:endParaRPr kumimoji="0" lang="en-US" sz="2000" dirty="0">
              <a:solidFill>
                <a:srgbClr val="0033CC"/>
              </a:solidFill>
              <a:latin typeface="Arial" pitchFamily="34" charset="0"/>
            </a:endParaRPr>
          </a:p>
        </p:txBody>
      </p:sp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2076599" y="6213475"/>
            <a:ext cx="5519737" cy="38417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lIns="79675" tIns="39138" rIns="79675" bIns="39138">
            <a:spAutoFit/>
          </a:bodyPr>
          <a:lstStyle/>
          <a:p>
            <a:pPr algn="r" defTabSz="804863" eaLnBrk="0" hangingPunct="0"/>
            <a:r>
              <a:rPr kumimoji="0" lang="sr-Cyrl-CS" sz="2000">
                <a:latin typeface="Arial" pitchFamily="34" charset="0"/>
              </a:rPr>
              <a:t>Време (</a:t>
            </a:r>
            <a:r>
              <a:rPr kumimoji="0" lang="en-US" sz="2000">
                <a:latin typeface="Arial" pitchFamily="34" charset="0"/>
              </a:rPr>
              <a:t>h</a:t>
            </a:r>
            <a:r>
              <a:rPr kumimoji="0" lang="sr-Cyrl-CS" sz="2000">
                <a:latin typeface="Arial" pitchFamily="34" charset="0"/>
              </a:rPr>
              <a:t>)</a:t>
            </a:r>
            <a:endParaRPr kumimoji="0" lang="en-US" sz="2000">
              <a:latin typeface="Arial" pitchFamily="34" charset="0"/>
            </a:endParaRPr>
          </a:p>
        </p:txBody>
      </p:sp>
      <p:sp>
        <p:nvSpPr>
          <p:cNvPr id="143365" name="Line 5"/>
          <p:cNvSpPr>
            <a:spLocks noChangeShapeType="1"/>
          </p:cNvSpPr>
          <p:nvPr/>
        </p:nvSpPr>
        <p:spPr bwMode="auto">
          <a:xfrm>
            <a:off x="1973263" y="2033588"/>
            <a:ext cx="0" cy="3808412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6" name="Line 6"/>
          <p:cNvSpPr>
            <a:spLocks noChangeShapeType="1"/>
          </p:cNvSpPr>
          <p:nvPr/>
        </p:nvSpPr>
        <p:spPr bwMode="auto">
          <a:xfrm>
            <a:off x="1909763" y="52959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7" name="Line 7"/>
          <p:cNvSpPr>
            <a:spLocks noChangeShapeType="1"/>
          </p:cNvSpPr>
          <p:nvPr/>
        </p:nvSpPr>
        <p:spPr bwMode="auto">
          <a:xfrm>
            <a:off x="1909763" y="47513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8" name="Line 8"/>
          <p:cNvSpPr>
            <a:spLocks noChangeShapeType="1"/>
          </p:cNvSpPr>
          <p:nvPr/>
        </p:nvSpPr>
        <p:spPr bwMode="auto">
          <a:xfrm>
            <a:off x="1909763" y="42052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69" name="Line 9"/>
          <p:cNvSpPr>
            <a:spLocks noChangeShapeType="1"/>
          </p:cNvSpPr>
          <p:nvPr/>
        </p:nvSpPr>
        <p:spPr bwMode="auto">
          <a:xfrm>
            <a:off x="1909763" y="36703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0" name="Line 10"/>
          <p:cNvSpPr>
            <a:spLocks noChangeShapeType="1"/>
          </p:cNvSpPr>
          <p:nvPr/>
        </p:nvSpPr>
        <p:spPr bwMode="auto">
          <a:xfrm>
            <a:off x="1909763" y="3124200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1" name="Line 11"/>
          <p:cNvSpPr>
            <a:spLocks noChangeShapeType="1"/>
          </p:cNvSpPr>
          <p:nvPr/>
        </p:nvSpPr>
        <p:spPr bwMode="auto">
          <a:xfrm>
            <a:off x="1909763" y="25796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2" name="Line 12"/>
          <p:cNvSpPr>
            <a:spLocks noChangeShapeType="1"/>
          </p:cNvSpPr>
          <p:nvPr/>
        </p:nvSpPr>
        <p:spPr bwMode="auto">
          <a:xfrm>
            <a:off x="1909763" y="2033588"/>
            <a:ext cx="12700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3" name="Line 13"/>
          <p:cNvSpPr>
            <a:spLocks noChangeShapeType="1"/>
          </p:cNvSpPr>
          <p:nvPr/>
        </p:nvSpPr>
        <p:spPr bwMode="auto">
          <a:xfrm>
            <a:off x="1973263" y="5842000"/>
            <a:ext cx="5568950" cy="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4" name="Line 14"/>
          <p:cNvSpPr>
            <a:spLocks noChangeShapeType="1"/>
          </p:cNvSpPr>
          <p:nvPr/>
        </p:nvSpPr>
        <p:spPr bwMode="auto">
          <a:xfrm flipV="1">
            <a:off x="30892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5" name="Line 15"/>
          <p:cNvSpPr>
            <a:spLocks noChangeShapeType="1"/>
          </p:cNvSpPr>
          <p:nvPr/>
        </p:nvSpPr>
        <p:spPr bwMode="auto">
          <a:xfrm flipV="1">
            <a:off x="4205288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6" name="Line 16"/>
          <p:cNvSpPr>
            <a:spLocks noChangeShapeType="1"/>
          </p:cNvSpPr>
          <p:nvPr/>
        </p:nvSpPr>
        <p:spPr bwMode="auto">
          <a:xfrm flipV="1">
            <a:off x="5311775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7" name="Line 17"/>
          <p:cNvSpPr>
            <a:spLocks noChangeShapeType="1"/>
          </p:cNvSpPr>
          <p:nvPr/>
        </p:nvSpPr>
        <p:spPr bwMode="auto">
          <a:xfrm flipV="1">
            <a:off x="754221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78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000" dirty="0" smtClean="0"/>
              <a:t>Крива концентрација/време</a:t>
            </a:r>
            <a:br>
              <a:rPr lang="sr-Cyrl-CS" sz="4000" dirty="0" smtClean="0"/>
            </a:br>
            <a:r>
              <a:rPr lang="sr-Cyrl-CS" sz="4000" dirty="0" smtClean="0"/>
              <a:t>- интравенска примена -</a:t>
            </a:r>
            <a:endParaRPr lang="en-US" sz="4000" dirty="0"/>
          </a:p>
        </p:txBody>
      </p:sp>
      <p:sp>
        <p:nvSpPr>
          <p:cNvPr id="143379" name="Line 19"/>
          <p:cNvSpPr>
            <a:spLocks noChangeShapeType="1"/>
          </p:cNvSpPr>
          <p:nvPr/>
        </p:nvSpPr>
        <p:spPr bwMode="auto">
          <a:xfrm flipV="1">
            <a:off x="6443663" y="5759450"/>
            <a:ext cx="0" cy="165100"/>
          </a:xfrm>
          <a:prstGeom prst="line">
            <a:avLst/>
          </a:prstGeom>
          <a:noFill/>
          <a:ln w="23813">
            <a:solidFill>
              <a:srgbClr val="003D6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388" name="Line 28"/>
          <p:cNvSpPr>
            <a:spLocks noChangeShapeType="1"/>
          </p:cNvSpPr>
          <p:nvPr/>
        </p:nvSpPr>
        <p:spPr bwMode="auto">
          <a:xfrm>
            <a:off x="1979613" y="4076700"/>
            <a:ext cx="1620000" cy="0"/>
          </a:xfrm>
          <a:prstGeom prst="line">
            <a:avLst/>
          </a:prstGeom>
          <a:noFill/>
          <a:ln w="9525">
            <a:solidFill>
              <a:srgbClr val="7030A0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143391" name="Text Box 31"/>
          <p:cNvSpPr txBox="1">
            <a:spLocks noChangeArrowheads="1"/>
          </p:cNvSpPr>
          <p:nvPr/>
        </p:nvSpPr>
        <p:spPr bwMode="auto">
          <a:xfrm>
            <a:off x="1062038" y="2564904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lnC</a:t>
            </a:r>
            <a:r>
              <a:rPr lang="en-US" sz="2000" b="1" baseline="-25000" dirty="0" smtClean="0">
                <a:latin typeface="+mj-lt"/>
              </a:rPr>
              <a:t>0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143392" name="Text Box 32"/>
          <p:cNvSpPr txBox="1">
            <a:spLocks noChangeArrowheads="1"/>
          </p:cNvSpPr>
          <p:nvPr/>
        </p:nvSpPr>
        <p:spPr bwMode="auto">
          <a:xfrm>
            <a:off x="1835696" y="5805488"/>
            <a:ext cx="14401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latin typeface="+mj-lt"/>
              </a:rPr>
              <a:t>t</a:t>
            </a:r>
            <a:r>
              <a:rPr lang="en-US" sz="2000" b="1" baseline="-25000" dirty="0" smtClean="0">
                <a:latin typeface="+mj-lt"/>
              </a:rPr>
              <a:t>0</a:t>
            </a:r>
            <a:endParaRPr lang="en-US" sz="2000" b="1" baseline="-25000" dirty="0">
              <a:latin typeface="+mj-lt"/>
            </a:endParaRPr>
          </a:p>
        </p:txBody>
      </p:sp>
      <p:sp>
        <p:nvSpPr>
          <p:cNvPr id="37" name="Text Box 25"/>
          <p:cNvSpPr txBox="1">
            <a:spLocks noChangeArrowheads="1"/>
          </p:cNvSpPr>
          <p:nvPr/>
        </p:nvSpPr>
        <p:spPr bwMode="auto">
          <a:xfrm>
            <a:off x="4644008" y="1844824"/>
            <a:ext cx="388843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2000" dirty="0" smtClean="0">
                <a:solidFill>
                  <a:srgbClr val="FF0000"/>
                </a:solidFill>
                <a:latin typeface="Arial" pitchFamily="34" charset="0"/>
              </a:rPr>
              <a:t>семилогаритамска скала</a:t>
            </a:r>
          </a:p>
          <a:p>
            <a:pPr lvl="0"/>
            <a:r>
              <a:rPr lang="sr-Cyrl-RS" sz="1600" dirty="0" smtClean="0">
                <a:solidFill>
                  <a:srgbClr val="003D62"/>
                </a:solidFill>
              </a:rPr>
              <a:t>логаритмована је само једна (у) оса, у питању је природни логаритам тј. </a:t>
            </a:r>
            <a:r>
              <a:rPr kumimoji="0" lang="en-US" sz="1600" dirty="0" err="1" smtClean="0">
                <a:solidFill>
                  <a:srgbClr val="003D62"/>
                </a:solidFill>
                <a:latin typeface="Arial" pitchFamily="34" charset="0"/>
              </a:rPr>
              <a:t>ln</a:t>
            </a:r>
            <a:r>
              <a:rPr kumimoji="0" lang="en-US" sz="1600" dirty="0" smtClean="0">
                <a:solidFill>
                  <a:srgbClr val="003D62"/>
                </a:solidFill>
                <a:latin typeface="Arial" pitchFamily="34" charset="0"/>
              </a:rPr>
              <a:t> </a:t>
            </a:r>
            <a:r>
              <a:rPr lang="sr-Cyrl-RS" sz="1600" dirty="0" smtClean="0">
                <a:solidFill>
                  <a:srgbClr val="003D62"/>
                </a:solidFill>
              </a:rPr>
              <a:t>- логаритам са основом е (е=2,718)</a:t>
            </a:r>
            <a:endParaRPr lang="en-US" sz="1600" dirty="0" smtClean="0">
              <a:solidFill>
                <a:srgbClr val="003D62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1979712" y="2780928"/>
            <a:ext cx="3852424" cy="3024337"/>
          </a:xfrm>
          <a:prstGeom prst="line">
            <a:avLst/>
          </a:prstGeom>
          <a:solidFill>
            <a:schemeClr val="bg1"/>
          </a:solidFill>
          <a:ln w="381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Line 28"/>
          <p:cNvSpPr>
            <a:spLocks noChangeShapeType="1"/>
          </p:cNvSpPr>
          <p:nvPr/>
        </p:nvSpPr>
        <p:spPr bwMode="auto">
          <a:xfrm>
            <a:off x="3601988" y="4098280"/>
            <a:ext cx="0" cy="1764000"/>
          </a:xfrm>
          <a:prstGeom prst="line">
            <a:avLst/>
          </a:prstGeom>
          <a:noFill/>
          <a:ln w="9525">
            <a:solidFill>
              <a:srgbClr val="333333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1" name="Text Box 31"/>
          <p:cNvSpPr txBox="1">
            <a:spLocks noChangeArrowheads="1"/>
          </p:cNvSpPr>
          <p:nvPr/>
        </p:nvSpPr>
        <p:spPr bwMode="auto">
          <a:xfrm>
            <a:off x="1061538" y="3824213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000" b="1" dirty="0" err="1" smtClean="0">
                <a:solidFill>
                  <a:srgbClr val="7030A0"/>
                </a:solidFill>
                <a:latin typeface="+mj-lt"/>
              </a:rPr>
              <a:t>lnC</a:t>
            </a:r>
            <a:endParaRPr lang="en-US" sz="2000" b="1" baseline="-250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2" name="Text Box 32"/>
          <p:cNvSpPr txBox="1">
            <a:spLocks noChangeArrowheads="1"/>
          </p:cNvSpPr>
          <p:nvPr/>
        </p:nvSpPr>
        <p:spPr bwMode="auto">
          <a:xfrm>
            <a:off x="3491880" y="5832159"/>
            <a:ext cx="14401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7030A0"/>
                </a:solidFill>
                <a:latin typeface="+mj-lt"/>
              </a:rPr>
              <a:t>t</a:t>
            </a:r>
            <a:endParaRPr lang="en-US" sz="2000" b="1" baseline="-25000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695828" y="304800"/>
            <a:ext cx="8448172" cy="1143000"/>
          </a:xfrm>
        </p:spPr>
        <p:txBody>
          <a:bodyPr/>
          <a:lstStyle/>
          <a:p>
            <a:pPr eaLnBrk="1" hangingPunct="1"/>
            <a:r>
              <a:rPr lang="sr-Cyrl-CS" dirty="0" smtClean="0">
                <a:latin typeface="+mn-lt"/>
              </a:rPr>
              <a:t>Константа брзине елиминације</a:t>
            </a:r>
            <a:r>
              <a:rPr lang="en-US" dirty="0" smtClean="0">
                <a:latin typeface="+mn-lt"/>
              </a:rPr>
              <a:t> (k)</a:t>
            </a:r>
            <a:endParaRPr lang="sr-Cyrl-CS" dirty="0" smtClean="0">
              <a:latin typeface="+mn-lt"/>
            </a:endParaRPr>
          </a:p>
        </p:txBody>
      </p:sp>
      <p:sp>
        <p:nvSpPr>
          <p:cNvPr id="8194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83568" y="1628800"/>
            <a:ext cx="8064896" cy="4824536"/>
          </a:xfrm>
        </p:spPr>
        <p:txBody>
          <a:bodyPr>
            <a:normAutofit fontScale="92500" lnSpcReduction="10000"/>
          </a:bodyPr>
          <a:lstStyle/>
          <a:p>
            <a:r>
              <a:rPr lang="sr-Cyrl-RS" sz="2600" dirty="0" smtClean="0"/>
              <a:t>Представља фракцију лека која се из организма елиминише у јединици времена</a:t>
            </a:r>
          </a:p>
          <a:p>
            <a:pPr lvl="1"/>
            <a:r>
              <a:rPr lang="sr-Cyrl-RS" dirty="0" smtClean="0"/>
              <a:t>обухвата све врсте елиминације, тј. и метаболизам и излучивање</a:t>
            </a:r>
          </a:p>
          <a:p>
            <a:r>
              <a:rPr lang="sr-Cyrl-RS" sz="2600" dirty="0" smtClean="0"/>
              <a:t>Код елиминације интравенски примењеног лека која се одвија по кинетици првог реда, </a:t>
            </a:r>
            <a:r>
              <a:rPr lang="en-US" sz="2600" dirty="0" smtClean="0"/>
              <a:t>k </a:t>
            </a:r>
            <a:r>
              <a:rPr lang="sr-Cyrl-RS" sz="2600" dirty="0" smtClean="0"/>
              <a:t>одговара негативној вредности нагиба криве на семилогаритамској скали</a:t>
            </a:r>
          </a:p>
          <a:p>
            <a:endParaRPr lang="en-US" sz="2600" dirty="0" smtClean="0"/>
          </a:p>
          <a:p>
            <a:pPr algn="ctr">
              <a:buNone/>
            </a:pPr>
            <a:r>
              <a:rPr lang="en-US" sz="3000" dirty="0" err="1" smtClean="0">
                <a:ea typeface="YUDutchR" charset="0"/>
                <a:cs typeface="Times New Roman" pitchFamily="18" charset="0"/>
              </a:rPr>
              <a:t>lnC</a:t>
            </a:r>
            <a:r>
              <a:rPr lang="sr-Latn-CS" sz="3000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sz="3000" dirty="0" smtClean="0">
                <a:ea typeface="YUDutchR" charset="0"/>
                <a:cs typeface="Times New Roman" pitchFamily="18" charset="0"/>
              </a:rPr>
              <a:t>= </a:t>
            </a:r>
            <a:r>
              <a:rPr lang="en-US" sz="3000" dirty="0" smtClean="0">
                <a:ea typeface="YUDutchR" charset="0"/>
                <a:cs typeface="Times New Roman" pitchFamily="18" charset="0"/>
                <a:sym typeface="Symbol" pitchFamily="18" charset="2"/>
              </a:rPr>
              <a:t></a:t>
            </a:r>
            <a:r>
              <a:rPr lang="en-US" sz="3000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sr-Latn-CS" sz="3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sz="3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3000" dirty="0" smtClean="0">
                <a:ea typeface="新細明體" pitchFamily="18" charset="-120"/>
                <a:cs typeface="Times New Roman" pitchFamily="18" charset="0"/>
              </a:rPr>
              <a:t>t + lnC</a:t>
            </a:r>
            <a:r>
              <a:rPr lang="en-US" sz="3000" baseline="-30000" dirty="0" smtClean="0">
                <a:ea typeface="新細明體" pitchFamily="18" charset="-120"/>
                <a:cs typeface="Times New Roman" pitchFamily="18" charset="0"/>
              </a:rPr>
              <a:t>0</a:t>
            </a:r>
            <a:r>
              <a:rPr lang="sr-Cyrl-RS" sz="3000" dirty="0" smtClean="0">
                <a:ea typeface="新細明體" pitchFamily="18" charset="-120"/>
                <a:cs typeface="Times New Roman" pitchFamily="18" charset="0"/>
              </a:rPr>
              <a:t>    </a:t>
            </a:r>
          </a:p>
          <a:p>
            <a:pPr algn="ctr">
              <a:buNone/>
            </a:pPr>
            <a:endParaRPr lang="sr-Cyrl-RS" sz="2600" dirty="0" smtClean="0">
              <a:ea typeface="新細明體" pitchFamily="18" charset="-120"/>
              <a:cs typeface="Times New Roman" pitchFamily="18" charset="0"/>
            </a:endParaRPr>
          </a:p>
          <a:p>
            <a:pPr algn="ctr">
              <a:buNone/>
            </a:pPr>
            <a:r>
              <a:rPr lang="sr-Cyrl-RS" sz="2600" dirty="0" smtClean="0">
                <a:ea typeface="新細明體" pitchFamily="18" charset="-120"/>
                <a:cs typeface="Times New Roman" pitchFamily="18" charset="0"/>
              </a:rPr>
              <a:t>односно  </a:t>
            </a:r>
          </a:p>
          <a:p>
            <a:pPr algn="ctr">
              <a:buNone/>
            </a:pPr>
            <a:r>
              <a:rPr lang="sr-Cyrl-RS" sz="2600" dirty="0" smtClean="0">
                <a:ea typeface="新細明體" pitchFamily="18" charset="-120"/>
                <a:cs typeface="Times New Roman" pitchFamily="18" charset="0"/>
              </a:rPr>
              <a:t>  </a:t>
            </a:r>
          </a:p>
          <a:p>
            <a:pPr algn="ctr">
              <a:buNone/>
            </a:pPr>
            <a:r>
              <a:rPr lang="sr-Latn-CS" sz="3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sz="3000" dirty="0" smtClean="0"/>
              <a:t> = (</a:t>
            </a:r>
            <a:r>
              <a:rPr lang="sr-Latn-CS" sz="3000" dirty="0" smtClean="0"/>
              <a:t>lnC</a:t>
            </a:r>
            <a:r>
              <a:rPr lang="en-US" sz="3000" baseline="-25000" dirty="0" smtClean="0"/>
              <a:t>0</a:t>
            </a:r>
            <a:r>
              <a:rPr lang="sr-Latn-CS" sz="3000" baseline="-25000" dirty="0" smtClean="0"/>
              <a:t> </a:t>
            </a:r>
            <a:r>
              <a:rPr lang="sr-Latn-CS" sz="3000" dirty="0" smtClean="0"/>
              <a:t>– lnC</a:t>
            </a:r>
            <a:r>
              <a:rPr lang="en-US" sz="3000" dirty="0" smtClean="0"/>
              <a:t>)/</a:t>
            </a:r>
            <a:r>
              <a:rPr lang="en-US" sz="3000" dirty="0" smtClean="0">
                <a:ea typeface="新細明體" pitchFamily="18" charset="-120"/>
                <a:cs typeface="Times New Roman" pitchFamily="18" charset="0"/>
              </a:rPr>
              <a:t>t </a:t>
            </a:r>
            <a:r>
              <a:rPr lang="sr-Cyrl-RS" sz="3000" dirty="0" smtClean="0">
                <a:ea typeface="新細明體" pitchFamily="18" charset="-120"/>
                <a:cs typeface="Times New Roman" pitchFamily="18" charset="0"/>
              </a:rPr>
              <a:t>   </a:t>
            </a:r>
            <a:r>
              <a:rPr lang="sr-Cyrl-RS" sz="2600" dirty="0" smtClean="0">
                <a:ea typeface="新細明體" pitchFamily="18" charset="-120"/>
                <a:cs typeface="Times New Roman" pitchFamily="18" charset="0"/>
              </a:rPr>
              <a:t>или</a:t>
            </a:r>
            <a:r>
              <a:rPr lang="sr-Cyrl-RS" sz="3000" dirty="0" smtClean="0">
                <a:ea typeface="新細明體" pitchFamily="18" charset="-120"/>
                <a:cs typeface="Times New Roman" pitchFamily="18" charset="0"/>
              </a:rPr>
              <a:t>  </a:t>
            </a:r>
            <a:r>
              <a:rPr lang="sr-Latn-CS" sz="3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sz="3000" dirty="0" smtClean="0"/>
              <a:t> = (</a:t>
            </a:r>
            <a:r>
              <a:rPr lang="sr-Latn-CS" sz="3000" dirty="0" smtClean="0"/>
              <a:t>lnC</a:t>
            </a:r>
            <a:r>
              <a:rPr lang="sr-Cyrl-RS" sz="3000" baseline="-25000" dirty="0" smtClean="0"/>
              <a:t>1</a:t>
            </a:r>
            <a:r>
              <a:rPr lang="sr-Latn-CS" sz="3000" dirty="0" smtClean="0"/>
              <a:t>– lnC</a:t>
            </a:r>
            <a:r>
              <a:rPr lang="sr-Cyrl-RS" sz="3000" baseline="-25000" dirty="0" smtClean="0"/>
              <a:t>2</a:t>
            </a:r>
            <a:r>
              <a:rPr lang="en-US" sz="3000" dirty="0" smtClean="0"/>
              <a:t>)/</a:t>
            </a:r>
            <a:r>
              <a:rPr lang="sr-Cyrl-RS" sz="3000" dirty="0" smtClean="0"/>
              <a:t>(</a:t>
            </a:r>
            <a:r>
              <a:rPr lang="en-US" sz="3000" dirty="0" smtClean="0">
                <a:ea typeface="新細明體" pitchFamily="18" charset="-120"/>
                <a:cs typeface="Times New Roman" pitchFamily="18" charset="0"/>
              </a:rPr>
              <a:t>t</a:t>
            </a:r>
            <a:r>
              <a:rPr lang="sr-Cyrl-RS" sz="3000" baseline="-25000" dirty="0" smtClean="0">
                <a:ea typeface="新細明體" pitchFamily="18" charset="-120"/>
                <a:cs typeface="Times New Roman" pitchFamily="18" charset="0"/>
              </a:rPr>
              <a:t>2</a:t>
            </a:r>
            <a:r>
              <a:rPr lang="sr-Cyrl-RS" sz="3000" dirty="0" smtClean="0">
                <a:ea typeface="新細明體" pitchFamily="18" charset="-120"/>
                <a:cs typeface="Times New Roman" pitchFamily="18" charset="0"/>
              </a:rPr>
              <a:t>-</a:t>
            </a:r>
            <a:r>
              <a:rPr lang="en-US" sz="3000" dirty="0" smtClean="0">
                <a:ea typeface="新細明體" pitchFamily="18" charset="-120"/>
                <a:cs typeface="Times New Roman" pitchFamily="18" charset="0"/>
              </a:rPr>
              <a:t>t</a:t>
            </a:r>
            <a:r>
              <a:rPr lang="sr-Cyrl-RS" sz="3000" baseline="-25000" dirty="0" smtClean="0">
                <a:ea typeface="新細明體" pitchFamily="18" charset="-120"/>
                <a:cs typeface="Times New Roman" pitchFamily="18" charset="0"/>
              </a:rPr>
              <a:t>1</a:t>
            </a:r>
            <a:r>
              <a:rPr lang="sr-Cyrl-RS" sz="3000" dirty="0" smtClean="0">
                <a:ea typeface="新細明體" pitchFamily="18" charset="-120"/>
                <a:cs typeface="Times New Roman" pitchFamily="18" charset="0"/>
              </a:rPr>
              <a:t>)</a:t>
            </a:r>
            <a:r>
              <a:rPr lang="en-US" sz="3000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sr-Latn-CS" sz="3000" dirty="0" smtClean="0">
                <a:ea typeface="新細明體" pitchFamily="18" charset="-120"/>
                <a:cs typeface="Times New Roman" pitchFamily="18" charset="0"/>
              </a:rPr>
              <a:t> </a:t>
            </a:r>
            <a:endParaRPr lang="sr-Cyrl-RS" sz="3000" dirty="0" smtClean="0">
              <a:ea typeface="新細明體" pitchFamily="18" charset="-12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419872" y="4005064"/>
            <a:ext cx="2592288" cy="792088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259632" y="5604230"/>
            <a:ext cx="2808312" cy="792088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788024" y="5661248"/>
            <a:ext cx="3240360" cy="792088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>
          <a:xfrm>
            <a:off x="695828" y="304800"/>
            <a:ext cx="8448172" cy="1143000"/>
          </a:xfrm>
        </p:spPr>
        <p:txBody>
          <a:bodyPr/>
          <a:lstStyle/>
          <a:p>
            <a:pPr eaLnBrk="1" hangingPunct="1"/>
            <a:r>
              <a:rPr lang="sr-Cyrl-CS" dirty="0" smtClean="0">
                <a:latin typeface="+mn-lt"/>
              </a:rPr>
              <a:t>Константа брзине елиминације</a:t>
            </a:r>
            <a:r>
              <a:rPr lang="en-US" dirty="0" smtClean="0">
                <a:latin typeface="+mn-lt"/>
              </a:rPr>
              <a:t> (k)</a:t>
            </a:r>
            <a:endParaRPr lang="sr-Cyrl-CS" dirty="0" smtClean="0">
              <a:latin typeface="+mn-lt"/>
            </a:endParaRPr>
          </a:p>
        </p:txBody>
      </p:sp>
      <p:sp>
        <p:nvSpPr>
          <p:cNvPr id="8194" name="Rectangle 2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683568" y="1628800"/>
            <a:ext cx="8064896" cy="5040560"/>
          </a:xfrm>
        </p:spPr>
        <p:txBody>
          <a:bodyPr>
            <a:normAutofit/>
          </a:bodyPr>
          <a:lstStyle/>
          <a:p>
            <a:r>
              <a:rPr lang="sr-Cyrl-RS" dirty="0" smtClean="0"/>
              <a:t>Концентрација </a:t>
            </a:r>
            <a:r>
              <a:rPr lang="pl-PL" dirty="0" smtClean="0"/>
              <a:t>лека у плазми у било ком тренутку после</a:t>
            </a:r>
            <a:r>
              <a:rPr lang="sr-Cyrl-RS" dirty="0" smtClean="0"/>
              <a:t> интравенске</a:t>
            </a:r>
            <a:r>
              <a:rPr lang="pl-PL" dirty="0" smtClean="0"/>
              <a:t> примене лека може се предвидети </a:t>
            </a:r>
            <a:r>
              <a:rPr lang="sr-Cyrl-RS" dirty="0" smtClean="0"/>
              <a:t>као</a:t>
            </a:r>
            <a:r>
              <a:rPr lang="pl-PL" dirty="0" smtClean="0"/>
              <a:t>:</a:t>
            </a:r>
            <a:endParaRPr lang="sr-Cyrl-RS" dirty="0" smtClean="0"/>
          </a:p>
          <a:p>
            <a:endParaRPr lang="pl-PL" sz="1800" dirty="0" smtClean="0"/>
          </a:p>
          <a:p>
            <a:pPr algn="ctr">
              <a:buNone/>
            </a:pPr>
            <a:r>
              <a:rPr lang="en-US" sz="2800" dirty="0" smtClean="0">
                <a:ea typeface="YUDutchR" charset="0"/>
                <a:cs typeface="Times New Roman" pitchFamily="18" charset="0"/>
              </a:rPr>
              <a:t>C</a:t>
            </a:r>
            <a:r>
              <a:rPr lang="sr-Latn-CS" sz="2800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sz="2800" dirty="0" smtClean="0">
                <a:ea typeface="YUDutchR" charset="0"/>
                <a:cs typeface="Times New Roman" pitchFamily="18" charset="0"/>
              </a:rPr>
              <a:t>=</a:t>
            </a:r>
            <a:r>
              <a:rPr lang="sr-Latn-CS" sz="2800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sz="2800" dirty="0" smtClean="0">
                <a:ea typeface="新細明體" pitchFamily="18" charset="-120"/>
                <a:cs typeface="Times New Roman" pitchFamily="18" charset="0"/>
              </a:rPr>
              <a:t>C</a:t>
            </a:r>
            <a:r>
              <a:rPr lang="en-US" sz="2800" baseline="-30000" dirty="0" smtClean="0">
                <a:ea typeface="新細明體" pitchFamily="18" charset="-120"/>
                <a:cs typeface="Times New Roman" pitchFamily="18" charset="0"/>
              </a:rPr>
              <a:t>0</a:t>
            </a:r>
            <a:r>
              <a:rPr lang="en-US" sz="28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800" dirty="0" smtClean="0">
                <a:ea typeface="新細明體" pitchFamily="18" charset="-120"/>
                <a:cs typeface="Times New Roman" pitchFamily="18" charset="0"/>
              </a:rPr>
              <a:t>e</a:t>
            </a:r>
            <a:r>
              <a:rPr lang="en-US" sz="2800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</a:t>
            </a:r>
            <a:r>
              <a:rPr lang="sr-Latn-CS" sz="2800" baseline="30000" dirty="0" smtClean="0">
                <a:ea typeface="新細明體" pitchFamily="18" charset="-120"/>
                <a:cs typeface="Times New Roman" pitchFamily="18" charset="0"/>
              </a:rPr>
              <a:t>k</a:t>
            </a:r>
            <a:r>
              <a:rPr lang="en-US" sz="2800" baseline="300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</a:t>
            </a:r>
            <a:r>
              <a:rPr lang="en-US" sz="2800" baseline="30000" dirty="0" smtClean="0">
                <a:ea typeface="新細明體" pitchFamily="18" charset="-120"/>
                <a:cs typeface="Times New Roman" pitchFamily="18" charset="0"/>
              </a:rPr>
              <a:t>t</a:t>
            </a:r>
            <a:endParaRPr lang="sr-Cyrl-RS" sz="2800" baseline="30000" dirty="0" smtClean="0">
              <a:ea typeface="新細明體" pitchFamily="18" charset="-120"/>
              <a:cs typeface="Times New Roman" pitchFamily="18" charset="0"/>
            </a:endParaRPr>
          </a:p>
          <a:p>
            <a:pPr algn="ctr">
              <a:buNone/>
            </a:pPr>
            <a:endParaRPr lang="pl-PL" sz="1800" dirty="0" smtClean="0"/>
          </a:p>
          <a:p>
            <a:pPr lvl="1"/>
            <a:r>
              <a:rPr lang="pl-PL" dirty="0" smtClean="0"/>
              <a:t>C</a:t>
            </a:r>
            <a:r>
              <a:rPr lang="pl-PL" baseline="-25000" dirty="0" smtClean="0"/>
              <a:t>0</a:t>
            </a:r>
            <a:r>
              <a:rPr lang="pl-PL" baseline="30000" dirty="0" smtClean="0"/>
              <a:t> </a:t>
            </a:r>
            <a:r>
              <a:rPr lang="pl-PL" dirty="0" smtClean="0"/>
              <a:t>– конц. лека у плазми </a:t>
            </a:r>
            <a:r>
              <a:rPr lang="pl-PL" i="1" dirty="0" smtClean="0"/>
              <a:t>одмах</a:t>
            </a:r>
            <a:r>
              <a:rPr lang="pl-PL" dirty="0" smtClean="0"/>
              <a:t> после </a:t>
            </a:r>
            <a:r>
              <a:rPr lang="sr-Cyrl-RS" dirty="0" smtClean="0"/>
              <a:t>интравенске </a:t>
            </a:r>
            <a:r>
              <a:rPr lang="pl-PL" dirty="0" smtClean="0"/>
              <a:t>примене</a:t>
            </a:r>
            <a:r>
              <a:rPr lang="sr-Cyrl-RS" sz="2200" dirty="0" smtClean="0"/>
              <a:t>, </a:t>
            </a:r>
            <a:r>
              <a:rPr lang="pl-PL" sz="2200" dirty="0" smtClean="0"/>
              <a:t>t – времe</a:t>
            </a:r>
            <a:r>
              <a:rPr lang="sr-Cyrl-RS" sz="2200" dirty="0" smtClean="0"/>
              <a:t> за постизање концентрације </a:t>
            </a:r>
            <a:r>
              <a:rPr lang="pl-PL" sz="2200" dirty="0" smtClean="0"/>
              <a:t>C</a:t>
            </a:r>
            <a:endParaRPr lang="sr-Cyrl-RS" sz="2200" dirty="0" smtClean="0"/>
          </a:p>
          <a:p>
            <a:r>
              <a:rPr lang="sr-Cyrl-RS" dirty="0" smtClean="0"/>
              <a:t>Такође, на основу </a:t>
            </a:r>
            <a:r>
              <a:rPr lang="en-US" dirty="0" smtClean="0"/>
              <a:t>k</a:t>
            </a:r>
            <a:r>
              <a:rPr lang="sr-Cyrl-RS" dirty="0" smtClean="0"/>
              <a:t> може се утврдити и површина испод криве концетрација/време, као: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sz="2800" dirty="0" smtClean="0"/>
              <a:t>AUC = </a:t>
            </a:r>
            <a:r>
              <a:rPr lang="en-US" sz="2800" dirty="0" smtClean="0">
                <a:ea typeface="新細明體" pitchFamily="18" charset="-120"/>
                <a:cs typeface="Times New Roman" pitchFamily="18" charset="0"/>
              </a:rPr>
              <a:t>C</a:t>
            </a:r>
            <a:r>
              <a:rPr lang="en-US" sz="2800" baseline="-30000" dirty="0" smtClean="0">
                <a:ea typeface="新細明體" pitchFamily="18" charset="-120"/>
                <a:cs typeface="Times New Roman" pitchFamily="18" charset="0"/>
              </a:rPr>
              <a:t>0</a:t>
            </a:r>
            <a:r>
              <a:rPr lang="en-US" sz="2800" dirty="0" smtClean="0">
                <a:ea typeface="新細明體" pitchFamily="18" charset="-120"/>
                <a:cs typeface="Times New Roman" pitchFamily="18" charset="0"/>
                <a:sym typeface="Symbol" pitchFamily="18" charset="2"/>
              </a:rPr>
              <a:t>/k</a:t>
            </a:r>
            <a:endParaRPr lang="sr-Cyrl-RS" dirty="0" smtClean="0"/>
          </a:p>
          <a:p>
            <a:endParaRPr lang="en-US" dirty="0" smtClean="0"/>
          </a:p>
        </p:txBody>
      </p:sp>
      <p:sp>
        <p:nvSpPr>
          <p:cNvPr id="8" name="Rectangle 7"/>
          <p:cNvSpPr/>
          <p:nvPr/>
        </p:nvSpPr>
        <p:spPr bwMode="auto">
          <a:xfrm>
            <a:off x="3463746" y="2683868"/>
            <a:ext cx="2592288" cy="720080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491880" y="5517232"/>
            <a:ext cx="2592288" cy="720080"/>
          </a:xfrm>
          <a:prstGeom prst="rect">
            <a:avLst/>
          </a:prstGeom>
          <a:noFill/>
          <a:ln w="9525" cap="flat" cmpd="sng" algn="ctr">
            <a:solidFill>
              <a:srgbClr val="3333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dirty="0" smtClean="0">
                <a:latin typeface="+mn-lt"/>
              </a:rPr>
              <a:t>Време полуелиминације</a:t>
            </a:r>
            <a:r>
              <a:rPr lang="en-US" dirty="0" smtClean="0">
                <a:latin typeface="+mn-lt"/>
              </a:rPr>
              <a:t> (</a:t>
            </a:r>
            <a:r>
              <a:rPr lang="en-US" dirty="0" smtClean="0">
                <a:ea typeface="YUDutchR" charset="0"/>
                <a:cs typeface="Times New Roman" pitchFamily="18" charset="0"/>
              </a:rPr>
              <a:t>t</a:t>
            </a:r>
            <a:r>
              <a:rPr lang="sr-Latn-CS" baseline="-25000" dirty="0" smtClean="0">
                <a:ea typeface="YUDutchR" charset="0"/>
                <a:cs typeface="Times New Roman" pitchFamily="18" charset="0"/>
              </a:rPr>
              <a:t>1/2</a:t>
            </a:r>
            <a:r>
              <a:rPr lang="en-US" dirty="0" smtClean="0">
                <a:ea typeface="YUDutchR" charset="0"/>
                <a:cs typeface="Times New Roman" pitchFamily="18" charset="0"/>
              </a:rPr>
              <a:t>)</a:t>
            </a:r>
            <a:endParaRPr lang="en-US" dirty="0" smtClean="0">
              <a:latin typeface="+mn-lt"/>
            </a:endParaRPr>
          </a:p>
        </p:txBody>
      </p:sp>
      <p:sp>
        <p:nvSpPr>
          <p:cNvPr id="92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/>
              <a:t>Представља </a:t>
            </a:r>
            <a:r>
              <a:rPr lang="pl-PL" dirty="0" smtClean="0"/>
              <a:t>време за које се концентрација лека у плазми смањи на половину</a:t>
            </a:r>
            <a:endParaRPr lang="sr-Cyrl-RS" dirty="0" smtClean="0"/>
          </a:p>
          <a:p>
            <a:pPr lvl="1"/>
            <a:r>
              <a:rPr lang="sr-Cyrl-RS" dirty="0" smtClean="0"/>
              <a:t>показује дужину деловања лека и одређује када треба дати следећу дозу</a:t>
            </a:r>
            <a:r>
              <a:rPr lang="en-US" dirty="0" smtClean="0"/>
              <a:t> </a:t>
            </a:r>
            <a:endParaRPr lang="sr-Cyrl-RS" dirty="0" smtClean="0"/>
          </a:p>
          <a:p>
            <a:r>
              <a:rPr lang="sr-Cyrl-RS" dirty="0" smtClean="0"/>
              <a:t>Може се израчунати из константе</a:t>
            </a:r>
            <a:r>
              <a:rPr lang="en-US" dirty="0" smtClean="0"/>
              <a:t> </a:t>
            </a:r>
            <a:r>
              <a:rPr lang="sr-Cyrl-RS" dirty="0" smtClean="0"/>
              <a:t>брзине елиминације</a:t>
            </a:r>
          </a:p>
          <a:p>
            <a:endParaRPr lang="sr-Cyrl-RS" dirty="0" smtClean="0"/>
          </a:p>
          <a:p>
            <a:pPr>
              <a:buNone/>
            </a:pPr>
            <a:r>
              <a:rPr lang="sr-Latn-CS" dirty="0" smtClean="0">
                <a:ea typeface="新細明體" pitchFamily="18" charset="-120"/>
                <a:cs typeface="Times New Roman" pitchFamily="18" charset="0"/>
              </a:rPr>
              <a:t> </a:t>
            </a:r>
            <a:endParaRPr lang="sr-Cyrl-RS" dirty="0" smtClean="0">
              <a:ea typeface="新細明體" pitchFamily="18" charset="-120"/>
              <a:cs typeface="Times New Roman" pitchFamily="18" charset="0"/>
            </a:endParaRPr>
          </a:p>
          <a:p>
            <a:endParaRPr lang="sr-Cyrl-RS" dirty="0" smtClean="0"/>
          </a:p>
          <a:p>
            <a:endParaRPr lang="en-US" dirty="0" smtClean="0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989263" y="3835896"/>
            <a:ext cx="25908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sz="2800" dirty="0">
                <a:latin typeface="+mn-lt"/>
                <a:ea typeface="YUDutchR" charset="0"/>
                <a:cs typeface="Times New Roman" pitchFamily="18" charset="0"/>
              </a:rPr>
              <a:t>t</a:t>
            </a:r>
            <a:r>
              <a:rPr kumimoji="1" lang="sr-Latn-CS" sz="2800" baseline="-25000" dirty="0">
                <a:latin typeface="+mn-lt"/>
                <a:ea typeface="YUDutchR" charset="0"/>
                <a:cs typeface="Times New Roman" pitchFamily="18" charset="0"/>
              </a:rPr>
              <a:t>1/2</a:t>
            </a:r>
            <a:r>
              <a:rPr kumimoji="1" lang="sr-Latn-CS" sz="2800" dirty="0"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kumimoji="1" lang="en-US" sz="2800" dirty="0">
                <a:latin typeface="+mn-lt"/>
                <a:ea typeface="YUDutchR" charset="0"/>
                <a:cs typeface="Times New Roman" pitchFamily="18" charset="0"/>
              </a:rPr>
              <a:t>= </a:t>
            </a:r>
            <a:r>
              <a:rPr kumimoji="1" lang="sr-Latn-CS" sz="2800" dirty="0" smtClean="0">
                <a:latin typeface="+mn-lt"/>
                <a:ea typeface="YUDutchR" charset="0"/>
                <a:cs typeface="Times New Roman" pitchFamily="18" charset="0"/>
              </a:rPr>
              <a:t>0</a:t>
            </a:r>
            <a:r>
              <a:rPr kumimoji="1" lang="sr-Cyrl-RS" sz="2800" dirty="0" smtClean="0">
                <a:latin typeface="+mn-lt"/>
                <a:ea typeface="YUDutchR" charset="0"/>
                <a:cs typeface="Times New Roman" pitchFamily="18" charset="0"/>
              </a:rPr>
              <a:t>,</a:t>
            </a:r>
            <a:r>
              <a:rPr kumimoji="1" lang="sr-Latn-CS" sz="2800" dirty="0" smtClean="0">
                <a:latin typeface="+mn-lt"/>
                <a:ea typeface="YUDutchR" charset="0"/>
                <a:cs typeface="Times New Roman" pitchFamily="18" charset="0"/>
              </a:rPr>
              <a:t>693/k </a:t>
            </a:r>
            <a:endParaRPr kumimoji="1" lang="en-US" sz="2800" dirty="0">
              <a:latin typeface="+mn-lt"/>
              <a:ea typeface="YUDutchR" charset="0"/>
              <a:cs typeface="Times New Roman" pitchFamily="18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2987675" y="3717032"/>
            <a:ext cx="2088381" cy="719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3568" y="1628800"/>
            <a:ext cx="8064896" cy="4824536"/>
          </a:xfrm>
        </p:spPr>
        <p:txBody>
          <a:bodyPr>
            <a:normAutofit/>
          </a:bodyPr>
          <a:lstStyle/>
          <a:p>
            <a:r>
              <a:rPr lang="sr-Cyrl-RS" dirty="0" smtClean="0"/>
              <a:t>Представља запремину плазме која се у јединици времена ослободи од лека</a:t>
            </a:r>
            <a:r>
              <a:rPr lang="en-US" dirty="0" smtClean="0"/>
              <a:t>. </a:t>
            </a:r>
            <a:endParaRPr lang="sr-Cyrl-RS" dirty="0" smtClean="0"/>
          </a:p>
          <a:p>
            <a:r>
              <a:rPr lang="sr-Cyrl-RS" dirty="0" smtClean="0"/>
              <a:t>Може се одредити на основу:</a:t>
            </a:r>
          </a:p>
          <a:p>
            <a:pPr lvl="1"/>
            <a:r>
              <a:rPr lang="sr-Cyrl-RS" dirty="0" smtClean="0"/>
              <a:t>биорасположиве дозе</a:t>
            </a:r>
            <a:r>
              <a:rPr lang="en-US" dirty="0" smtClean="0"/>
              <a:t>*</a:t>
            </a:r>
            <a:r>
              <a:rPr lang="sr-Cyrl-RS" dirty="0" smtClean="0"/>
              <a:t> и површине испод криве концентрација време</a:t>
            </a:r>
          </a:p>
          <a:p>
            <a:pPr algn="ctr">
              <a:buNone/>
            </a:pPr>
            <a:r>
              <a:rPr lang="en-US" sz="2800" dirty="0" err="1" smtClean="0"/>
              <a:t>Cl</a:t>
            </a:r>
            <a:r>
              <a:rPr lang="en-US" sz="2800" dirty="0" smtClean="0"/>
              <a:t> = ( D</a:t>
            </a:r>
            <a:r>
              <a:rPr lang="sr-Cyrl-RS" sz="2800" dirty="0" smtClean="0"/>
              <a:t> </a:t>
            </a:r>
            <a:r>
              <a:rPr lang="en-US" sz="2800" dirty="0" smtClean="0">
                <a:latin typeface="Calibri"/>
              </a:rPr>
              <a:t>∙</a:t>
            </a:r>
            <a:r>
              <a:rPr lang="sr-Cyrl-RS" sz="2800" dirty="0" smtClean="0">
                <a:latin typeface="Calibri"/>
              </a:rPr>
              <a:t> </a:t>
            </a:r>
            <a:r>
              <a:rPr lang="en-US" sz="2800" dirty="0" smtClean="0">
                <a:latin typeface="Calibri"/>
              </a:rPr>
              <a:t>F )</a:t>
            </a:r>
            <a:r>
              <a:rPr lang="en-US" sz="2800" dirty="0" smtClean="0"/>
              <a:t> / AUC</a:t>
            </a:r>
            <a:endParaRPr lang="sr-Cyrl-RS" dirty="0" smtClean="0"/>
          </a:p>
          <a:p>
            <a:pPr algn="ctr">
              <a:buNone/>
            </a:pPr>
            <a:endParaRPr lang="sr-Cyrl-RS" sz="1600" dirty="0" smtClean="0">
              <a:solidFill>
                <a:srgbClr val="003D62"/>
              </a:solidFill>
            </a:endParaRPr>
          </a:p>
          <a:p>
            <a:pPr algn="ctr">
              <a:buNone/>
            </a:pPr>
            <a:r>
              <a:rPr lang="en-US" sz="1600" dirty="0" smtClean="0">
                <a:solidFill>
                  <a:srgbClr val="003D62"/>
                </a:solidFill>
              </a:rPr>
              <a:t>*</a:t>
            </a:r>
            <a:r>
              <a:rPr lang="sr-Cyrl-RS" sz="1600" dirty="0" smtClean="0">
                <a:solidFill>
                  <a:srgbClr val="003D62"/>
                </a:solidFill>
              </a:rPr>
              <a:t> код интравенске примене биорасположива доза једнака је примењеној дози, тј </a:t>
            </a:r>
            <a:r>
              <a:rPr lang="en-US" sz="1600" dirty="0" smtClean="0">
                <a:solidFill>
                  <a:srgbClr val="003D62"/>
                </a:solidFill>
              </a:rPr>
              <a:t>F </a:t>
            </a:r>
            <a:r>
              <a:rPr lang="sr-Cyrl-RS" sz="1600" dirty="0" smtClean="0">
                <a:solidFill>
                  <a:srgbClr val="003D62"/>
                </a:solidFill>
              </a:rPr>
              <a:t>= 1</a:t>
            </a:r>
            <a:endParaRPr lang="sr-Cyrl-RS" dirty="0" smtClean="0"/>
          </a:p>
          <a:p>
            <a:pPr lvl="1"/>
            <a:r>
              <a:rPr lang="sr-Cyrl-RS" dirty="0" smtClean="0"/>
              <a:t>константе брзине елиминације и волумена дистрибуције</a:t>
            </a:r>
            <a:endParaRPr lang="en-US" dirty="0" smtClean="0"/>
          </a:p>
          <a:p>
            <a:pPr algn="ctr">
              <a:buNone/>
            </a:pPr>
            <a:r>
              <a:rPr lang="en-US" sz="2800" dirty="0" err="1" smtClean="0">
                <a:ea typeface="YUDutchR" charset="0"/>
                <a:cs typeface="Times New Roman" pitchFamily="18" charset="0"/>
              </a:rPr>
              <a:t>Cl</a:t>
            </a:r>
            <a:r>
              <a:rPr lang="sr-Latn-CS" sz="2800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sz="2800" dirty="0" smtClean="0">
                <a:ea typeface="YUDutchR" charset="0"/>
                <a:cs typeface="Times New Roman" pitchFamily="18" charset="0"/>
              </a:rPr>
              <a:t>= </a:t>
            </a:r>
            <a:r>
              <a:rPr lang="sr-Latn-CS" sz="2800" dirty="0" smtClean="0">
                <a:ea typeface="YUDutchR" charset="0"/>
                <a:cs typeface="Times New Roman" pitchFamily="18" charset="0"/>
              </a:rPr>
              <a:t>k</a:t>
            </a:r>
            <a:r>
              <a:rPr lang="en-US" sz="2800" dirty="0" smtClean="0">
                <a:ea typeface="YUDutchR" charset="0"/>
                <a:cs typeface="Times New Roman" pitchFamily="18" charset="0"/>
              </a:rPr>
              <a:t> </a:t>
            </a:r>
            <a:r>
              <a:rPr lang="en-US" sz="2800" dirty="0" smtClean="0">
                <a:ea typeface="YUDutchR" charset="0"/>
                <a:cs typeface="Times New Roman" pitchFamily="18" charset="0"/>
                <a:sym typeface="Symbol" pitchFamily="18" charset="2"/>
              </a:rPr>
              <a:t> </a:t>
            </a:r>
            <a:r>
              <a:rPr lang="en-US" sz="2800" dirty="0" err="1" smtClean="0">
                <a:ea typeface="新細明體" pitchFamily="18" charset="-120"/>
                <a:cs typeface="Times New Roman" pitchFamily="18" charset="0"/>
              </a:rPr>
              <a:t>V</a:t>
            </a:r>
            <a:r>
              <a:rPr lang="en-US" sz="2800" baseline="-25000" dirty="0" err="1" smtClean="0">
                <a:ea typeface="新細明體" pitchFamily="18" charset="-120"/>
                <a:cs typeface="Times New Roman" pitchFamily="18" charset="0"/>
              </a:rPr>
              <a:t>d</a:t>
            </a:r>
            <a:r>
              <a:rPr lang="en-US" sz="2800" dirty="0" smtClean="0">
                <a:ea typeface="新細明體" pitchFamily="18" charset="-120"/>
                <a:cs typeface="Times New Roman" pitchFamily="18" charset="0"/>
              </a:rPr>
              <a:t> </a:t>
            </a:r>
            <a:r>
              <a:rPr lang="sr-Latn-CS" sz="2800" dirty="0" smtClean="0">
                <a:ea typeface="新細明體" pitchFamily="18" charset="-120"/>
                <a:cs typeface="Times New Roman" pitchFamily="18" charset="0"/>
              </a:rPr>
              <a:t> </a:t>
            </a:r>
            <a:endParaRPr lang="en-US" sz="2800" dirty="0" smtClean="0">
              <a:ea typeface="新細明體" pitchFamily="18" charset="-120"/>
              <a:cs typeface="Times New Roman" pitchFamily="18" charset="0"/>
            </a:endParaRPr>
          </a:p>
          <a:p>
            <a:pPr lvl="1"/>
            <a:endParaRPr lang="sr-Cyrl-RS" sz="1800" dirty="0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+mn-lt"/>
              </a:rPr>
              <a:t>Клиренс</a:t>
            </a:r>
            <a:r>
              <a:rPr lang="sr-Cyrl-RS" dirty="0" smtClean="0">
                <a:latin typeface="+mn-lt"/>
              </a:rPr>
              <a:t> (</a:t>
            </a:r>
            <a:r>
              <a:rPr lang="en-US" dirty="0" err="1" smtClean="0">
                <a:latin typeface="+mn-lt"/>
                <a:ea typeface="YUDutchR" charset="0"/>
                <a:cs typeface="Times New Roman" pitchFamily="18" charset="0"/>
              </a:rPr>
              <a:t>Cl</a:t>
            </a:r>
            <a:r>
              <a:rPr lang="sr-Latn-CS" dirty="0" smtClean="0"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+mn-lt"/>
                <a:ea typeface="YUDutchR" charset="0"/>
                <a:cs typeface="Times New Roman" pitchFamily="18" charset="0"/>
              </a:rPr>
              <a:t>)</a:t>
            </a:r>
            <a:endParaRPr lang="en-US" dirty="0" smtClean="0">
              <a:latin typeface="+mn-lt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3275856" y="3645024"/>
            <a:ext cx="2736304" cy="5040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+mn-lt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707904" y="5157192"/>
            <a:ext cx="2089150" cy="5751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dirty="0" smtClean="0"/>
              <a:t>Укупни, тј системски клиренс преставља збир свих појединачних клиренса – бубрежног, јетриног, жучног и осталих</a:t>
            </a:r>
            <a:endParaRPr lang="en-US" dirty="0" smtClean="0"/>
          </a:p>
          <a:p>
            <a:pPr lvl="1"/>
            <a:r>
              <a:rPr lang="sr-Cyrl-RS" dirty="0" smtClean="0"/>
              <a:t>клиренс одређеног органа може се одредити на основу протока крви кроз дати орган и степена екстракције (одређен концентрацијом лека у крви која долази у орган и концентрацијом лека у крви која га напушта) </a:t>
            </a:r>
          </a:p>
          <a:p>
            <a:pPr lvl="1"/>
            <a:endParaRPr lang="sr-Cyrl-RS" dirty="0" smtClean="0"/>
          </a:p>
          <a:p>
            <a:pPr lvl="1" algn="ctr">
              <a:buNone/>
            </a:pPr>
            <a:r>
              <a:rPr lang="en-US" sz="2800" dirty="0" smtClean="0"/>
              <a:t>Cl</a:t>
            </a:r>
            <a:r>
              <a:rPr lang="en-US" sz="2800" baseline="-25000" dirty="0" smtClean="0"/>
              <a:t>organ</a:t>
            </a:r>
            <a:r>
              <a:rPr lang="en-US" sz="2800" dirty="0" smtClean="0"/>
              <a:t> = Q </a:t>
            </a:r>
            <a:r>
              <a:rPr lang="en-US" sz="2800" dirty="0" smtClean="0">
                <a:latin typeface="Calibri"/>
              </a:rPr>
              <a:t>∙ ER = Q</a:t>
            </a:r>
            <a:r>
              <a:rPr lang="en-US" sz="2800" dirty="0" smtClean="0"/>
              <a:t> ∙ [C</a:t>
            </a:r>
            <a:r>
              <a:rPr lang="en-US" sz="2800" baseline="-25000" dirty="0" smtClean="0"/>
              <a:t>in</a:t>
            </a:r>
            <a:r>
              <a:rPr lang="sr-Cyrl-RS" sz="2800" dirty="0" smtClean="0"/>
              <a:t> – </a:t>
            </a:r>
            <a:r>
              <a:rPr lang="en-US" sz="2800" dirty="0" smtClean="0"/>
              <a:t>C</a:t>
            </a:r>
            <a:r>
              <a:rPr lang="en-US" sz="2800" baseline="-25000" dirty="0" smtClean="0"/>
              <a:t>out</a:t>
            </a:r>
            <a:r>
              <a:rPr lang="en-US" sz="2800" dirty="0" smtClean="0"/>
              <a:t>]/C</a:t>
            </a:r>
            <a:r>
              <a:rPr lang="en-US" sz="2800" baseline="-25000" dirty="0" smtClean="0"/>
              <a:t>in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	</a:t>
            </a:r>
          </a:p>
          <a:p>
            <a:pPr eaLnBrk="1" hangingPunct="1">
              <a:buFont typeface="Wingdings" pitchFamily="2" charset="2"/>
              <a:buNone/>
            </a:pPr>
            <a:endParaRPr lang="en-US" sz="2000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sz="1800" dirty="0" smtClean="0"/>
              <a:t>	</a:t>
            </a:r>
          </a:p>
          <a:p>
            <a:pPr eaLnBrk="1" hangingPunct="1">
              <a:buFont typeface="Wingdings" pitchFamily="2" charset="2"/>
              <a:buNone/>
            </a:pPr>
            <a:endParaRPr lang="en-US" sz="1800" dirty="0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+mn-lt"/>
              </a:rPr>
              <a:t>Клиренс</a:t>
            </a:r>
            <a:r>
              <a:rPr lang="sr-Cyrl-RS" dirty="0" smtClean="0">
                <a:latin typeface="+mn-lt"/>
              </a:rPr>
              <a:t> (</a:t>
            </a:r>
            <a:r>
              <a:rPr lang="en-US" dirty="0" err="1" smtClean="0">
                <a:latin typeface="+mn-lt"/>
                <a:ea typeface="YUDutchR" charset="0"/>
                <a:cs typeface="Times New Roman" pitchFamily="18" charset="0"/>
              </a:rPr>
              <a:t>Cl</a:t>
            </a:r>
            <a:r>
              <a:rPr lang="sr-Latn-CS" dirty="0" smtClean="0">
                <a:latin typeface="+mn-lt"/>
                <a:ea typeface="YUDutchR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+mn-lt"/>
                <a:ea typeface="YUDutchR" charset="0"/>
                <a:cs typeface="Times New Roman" pitchFamily="18" charset="0"/>
              </a:rPr>
              <a:t>)</a:t>
            </a:r>
            <a:endParaRPr lang="en-US" dirty="0" smtClean="0">
              <a:latin typeface="+mn-lt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2267744" y="4509120"/>
            <a:ext cx="5184576" cy="719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04800"/>
            <a:ext cx="8424936" cy="1143000"/>
          </a:xfrm>
        </p:spPr>
        <p:txBody>
          <a:bodyPr>
            <a:noAutofit/>
          </a:bodyPr>
          <a:lstStyle/>
          <a:p>
            <a:r>
              <a:rPr lang="sr-Cyrl-RS" sz="3200" b="1" dirty="0" smtClean="0"/>
              <a:t>Фракција лека која се неизмењена излучује путем бубрега </a:t>
            </a:r>
            <a:r>
              <a:rPr lang="en-US" sz="3200" dirty="0" smtClean="0"/>
              <a:t>(</a:t>
            </a:r>
            <a:r>
              <a:rPr lang="en-US" sz="3200" dirty="0" err="1" smtClean="0"/>
              <a:t>fe</a:t>
            </a:r>
            <a:r>
              <a:rPr lang="sr-Cyrl-RS" sz="3200" dirty="0" smtClean="0"/>
              <a:t>, </a:t>
            </a:r>
            <a:r>
              <a:rPr lang="en-US" sz="3200" i="1" dirty="0" smtClean="0"/>
              <a:t>fraction excreted unchanged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Представља проценат активног лека који се у неизмењеној форми (неметаболисан) излучи преко бубрега код просечне здраве особе</a:t>
            </a:r>
          </a:p>
          <a:p>
            <a:r>
              <a:rPr lang="sr-Cyrl-RS" dirty="0" smtClean="0"/>
              <a:t>Користи се приликом прилагођавања дозе лека који се махом излучује путем бубрега, ако га треба применити код особе код које је утврђен одређени степен бубрежне слабости</a:t>
            </a:r>
          </a:p>
          <a:p>
            <a:pPr lvl="1"/>
            <a:r>
              <a:rPr lang="sr-Cyrl-RS" dirty="0" smtClean="0"/>
              <a:t>под претпоставком да се елиминација одвија по кинетици првог реда, да су апсорпција, метаболизам и елиминација неизмењене, да су метаболити лека неактивни, и да се фармакокинетика лека није променила услед бубрежне слабости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Процена бубрежне функције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Од значаја је за:</a:t>
            </a:r>
          </a:p>
          <a:p>
            <a:pPr lvl="1"/>
            <a:r>
              <a:rPr lang="sr-Cyrl-RS" dirty="0" smtClean="0"/>
              <a:t>утврђивање степена оштећења бубрега </a:t>
            </a:r>
          </a:p>
          <a:p>
            <a:pPr lvl="1"/>
            <a:r>
              <a:rPr lang="sr-Cyrl-RS" dirty="0" smtClean="0"/>
              <a:t>дозирање лекова који се излучују путем бубрега</a:t>
            </a:r>
          </a:p>
          <a:p>
            <a:r>
              <a:rPr lang="sr-Cyrl-RS" dirty="0" smtClean="0"/>
              <a:t>Укључује процену:</a:t>
            </a:r>
          </a:p>
          <a:p>
            <a:pPr lvl="1"/>
            <a:r>
              <a:rPr lang="sr-Cyrl-RS" dirty="0" smtClean="0"/>
              <a:t>клиренса креатинина</a:t>
            </a:r>
          </a:p>
          <a:p>
            <a:pPr lvl="2"/>
            <a:r>
              <a:rPr lang="sr-Cyrl-RS" dirty="0" smtClean="0"/>
              <a:t>представља запремину плазме која се у јединици времена ослободи од креатинина</a:t>
            </a:r>
          </a:p>
          <a:p>
            <a:pPr lvl="1"/>
            <a:r>
              <a:rPr lang="sr-Cyrl-RS" dirty="0" smtClean="0"/>
              <a:t>брзине гломеруларне филтрације</a:t>
            </a:r>
          </a:p>
          <a:p>
            <a:pPr lvl="2"/>
            <a:r>
              <a:rPr lang="sr-Cyrl-RS" dirty="0" smtClean="0"/>
              <a:t>представља брзину протока крви кроз бубреге</a:t>
            </a:r>
          </a:p>
          <a:p>
            <a:r>
              <a:rPr lang="sr-Cyrl-RS" dirty="0" smtClean="0"/>
              <a:t>Најчешће коришћени биомаркер за процену бубрежне функције је концентрација креатинина у крви</a:t>
            </a:r>
          </a:p>
          <a:p>
            <a:pPr marL="742950" lvl="2" indent="-342900">
              <a:buClr>
                <a:schemeClr val="tx1"/>
              </a:buClr>
            </a:pPr>
            <a:r>
              <a:rPr lang="sr-Cyrl-RS" dirty="0" smtClean="0"/>
              <a:t>на основу ње могу се проценити и клиренс креатинина и брзина гломеруларне филтрације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dirty="0" smtClean="0"/>
              <a:t>ЕЛИМИНАЦИЈА</a:t>
            </a:r>
          </a:p>
        </p:txBody>
      </p:sp>
      <p:sp>
        <p:nvSpPr>
          <p:cNvPr id="614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CS" dirty="0" smtClean="0"/>
              <a:t>Дефиниција:</a:t>
            </a:r>
          </a:p>
          <a:p>
            <a:pPr eaLnBrk="1" hangingPunct="1">
              <a:buNone/>
            </a:pPr>
            <a:r>
              <a:rPr lang="sr-Cyrl-CS" b="1" dirty="0" smtClean="0">
                <a:solidFill>
                  <a:schemeClr val="tx2"/>
                </a:solidFill>
              </a:rPr>
              <a:t>	Елиминација је процес којим се лекови уклањају из организма. Обухвата:</a:t>
            </a:r>
          </a:p>
          <a:p>
            <a:pPr lvl="1"/>
            <a:r>
              <a:rPr lang="sr-Cyrl-CS" b="1" dirty="0" smtClean="0">
                <a:solidFill>
                  <a:schemeClr val="tx2"/>
                </a:solidFill>
              </a:rPr>
              <a:t>биотрансформацију (метаболизам)</a:t>
            </a:r>
          </a:p>
          <a:p>
            <a:pPr lvl="2"/>
            <a:r>
              <a:rPr lang="sr-Cyrl-CS" b="1" dirty="0" smtClean="0">
                <a:solidFill>
                  <a:schemeClr val="tx2"/>
                </a:solidFill>
              </a:rPr>
              <a:t>лекови се преводе у друга једињења</a:t>
            </a:r>
          </a:p>
          <a:p>
            <a:pPr lvl="1"/>
            <a:r>
              <a:rPr lang="sr-Cyrl-CS" b="1" dirty="0" smtClean="0">
                <a:solidFill>
                  <a:schemeClr val="tx2"/>
                </a:solidFill>
              </a:rPr>
              <a:t>излучивање (екскрецију) </a:t>
            </a:r>
          </a:p>
          <a:p>
            <a:pPr lvl="2"/>
            <a:r>
              <a:rPr lang="sr-Cyrl-CS" b="1" dirty="0" smtClean="0">
                <a:solidFill>
                  <a:schemeClr val="tx2"/>
                </a:solidFill>
              </a:rPr>
              <a:t>лекови се избацују у спољашњу средину</a:t>
            </a:r>
          </a:p>
          <a:p>
            <a:pPr eaLnBrk="1" hangingPunct="1"/>
            <a:r>
              <a:rPr lang="sr-Cyrl-CS" dirty="0" smtClean="0"/>
              <a:t>Путеви излучивања:</a:t>
            </a:r>
          </a:p>
          <a:p>
            <a:pPr lvl="1" eaLnBrk="1" hangingPunct="1"/>
            <a:r>
              <a:rPr lang="sr-Cyrl-CS" dirty="0" smtClean="0"/>
              <a:t>Преко бубрега (бубрежна екскреција)</a:t>
            </a:r>
          </a:p>
          <a:p>
            <a:pPr lvl="1" eaLnBrk="1" hangingPunct="1"/>
            <a:r>
              <a:rPr lang="sr-Cyrl-CS" dirty="0" smtClean="0"/>
              <a:t>Путем жучи (билијарна екскреција)</a:t>
            </a:r>
          </a:p>
          <a:p>
            <a:pPr lvl="1" eaLnBrk="1" hangingPunct="1"/>
            <a:r>
              <a:rPr lang="sr-Cyrl-CS" dirty="0" smtClean="0"/>
              <a:t>Остали </a:t>
            </a:r>
          </a:p>
          <a:p>
            <a:pPr lvl="2"/>
            <a:r>
              <a:rPr lang="sr-Cyrl-CS" dirty="0" smtClean="0"/>
              <a:t>преко пљувачке, издахнутог ваздуха, млека, зноја, суза, коже и кожних аднекса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Процена бубрежне функције</a:t>
            </a:r>
            <a:br>
              <a:rPr lang="sr-Cyrl-RS" dirty="0" smtClean="0"/>
            </a:br>
            <a:r>
              <a:rPr lang="sr-Cyrl-RS" dirty="0" smtClean="0"/>
              <a:t>- креатинин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280920" cy="489654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Креатинин се нормално ствара у мишићима</a:t>
            </a:r>
            <a:r>
              <a:rPr lang="en-US" dirty="0" smtClean="0"/>
              <a:t> </a:t>
            </a:r>
            <a:r>
              <a:rPr lang="sr-Cyrl-RS" dirty="0" smtClean="0"/>
              <a:t>током њихове разградње, а излучује</a:t>
            </a:r>
            <a:r>
              <a:rPr lang="en-US" dirty="0" smtClean="0"/>
              <a:t> </a:t>
            </a:r>
            <a:r>
              <a:rPr lang="sr-Cyrl-RS" dirty="0" smtClean="0"/>
              <a:t>неизмењен путем бубрега</a:t>
            </a:r>
          </a:p>
          <a:p>
            <a:pPr lvl="1"/>
            <a:r>
              <a:rPr lang="sr-Cyrl-RS" dirty="0" smtClean="0"/>
              <a:t>у највећој мери излучује се гломеруларном филтрацијом</a:t>
            </a:r>
            <a:endParaRPr lang="en-US" dirty="0" smtClean="0"/>
          </a:p>
          <a:p>
            <a:pPr lvl="1"/>
            <a:r>
              <a:rPr lang="sr-Cyrl-RS" dirty="0" smtClean="0"/>
              <a:t>у процесу са 10-20% учествује и активна тубуларна секреција</a:t>
            </a:r>
          </a:p>
          <a:p>
            <a:r>
              <a:rPr lang="ru-RU" dirty="0" smtClean="0"/>
              <a:t>Концентрација креатинина у крви зависи од:</a:t>
            </a:r>
          </a:p>
          <a:p>
            <a:pPr lvl="1"/>
            <a:r>
              <a:rPr lang="ru-RU" dirty="0" smtClean="0"/>
              <a:t>брзине којом настаје (зависи од мишићне масе, тј од телесне тежине, старости, пола и расе; за дату особу је константна)</a:t>
            </a:r>
          </a:p>
          <a:p>
            <a:pPr lvl="1"/>
            <a:r>
              <a:rPr lang="ru-RU" dirty="0" smtClean="0"/>
              <a:t>брзине којом се излучује (зависи од бубрежне функције)</a:t>
            </a:r>
          </a:p>
          <a:p>
            <a:r>
              <a:rPr lang="ru-RU" dirty="0" smtClean="0"/>
              <a:t>На основу концентрације креатинина у крви и фактора који утичу на његово стварање, може се утврдити каква је бубрежна функција</a:t>
            </a:r>
          </a:p>
          <a:p>
            <a:pPr lvl="1"/>
            <a:r>
              <a:rPr lang="ru-RU" dirty="0" smtClean="0"/>
              <a:t>алтернатива мерењу креатинина је мерење других супстанци које се такође у потпуности излучују неизмењене путем бубрега, а које треба:</a:t>
            </a:r>
          </a:p>
          <a:p>
            <a:pPr lvl="2"/>
            <a:r>
              <a:rPr lang="ru-RU" dirty="0" smtClean="0"/>
              <a:t>да се синтетишу у организму устаљеним ритмом (нпр. цистатин Ц, који продукују све ћелије организма), или </a:t>
            </a:r>
          </a:p>
          <a:p>
            <a:pPr lvl="2"/>
            <a:r>
              <a:rPr lang="ru-RU" dirty="0" smtClean="0"/>
              <a:t>да се унесу парентерално (нпр. инулин (златни стандард за утврђивање бубрежне функције) или неке радиоактивне супстанце)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Процена бубрежне функције</a:t>
            </a:r>
            <a:br>
              <a:rPr lang="sr-Cyrl-RS" dirty="0" smtClean="0"/>
            </a:br>
            <a:r>
              <a:rPr lang="sr-Cyrl-RS" dirty="0" smtClean="0"/>
              <a:t>- клиренс креатинина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Може се утврдити на основу лабораторијског теста:</a:t>
            </a:r>
          </a:p>
          <a:p>
            <a:pPr lvl="1"/>
            <a:r>
              <a:rPr lang="sr-Cyrl-RS" dirty="0" smtClean="0"/>
              <a:t>ретко се спроводи у пракси, јер уз мерење концентрације креатинина у крви захтева и анализу 24-часовног урина </a:t>
            </a:r>
          </a:p>
          <a:p>
            <a:r>
              <a:rPr lang="sr-Cyrl-RS" dirty="0" smtClean="0"/>
              <a:t>Може се проценити на основу </a:t>
            </a:r>
            <a:r>
              <a:rPr lang="en-US" i="1" dirty="0" smtClean="0"/>
              <a:t>Cockcroft-</a:t>
            </a:r>
            <a:r>
              <a:rPr lang="en-US" i="1" dirty="0" err="1" smtClean="0"/>
              <a:t>Gault</a:t>
            </a:r>
            <a:r>
              <a:rPr lang="sr-Cyrl-RS" dirty="0" smtClean="0"/>
              <a:t> формуле: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Нормалне вредности клиренса креатинина: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мушкарци: 97 до 137 ml/min, жене: од 88 до 128 ml/min</a:t>
            </a:r>
            <a:endParaRPr lang="en-US" dirty="0" smtClean="0"/>
          </a:p>
          <a:p>
            <a:pPr lvl="1" algn="ctr">
              <a:buNone/>
            </a:pPr>
            <a:r>
              <a:rPr lang="en-US" dirty="0" smtClean="0"/>
              <a:t>(</a:t>
            </a:r>
            <a:r>
              <a:rPr lang="sr-Cyrl-RS" dirty="0" smtClean="0"/>
              <a:t>средња вредност која се користи за процену </a:t>
            </a:r>
          </a:p>
          <a:p>
            <a:pPr lvl="1" algn="ctr">
              <a:buNone/>
            </a:pPr>
            <a:r>
              <a:rPr lang="sr-Cyrl-RS" dirty="0" smtClean="0"/>
              <a:t>одступања од нормале: 120</a:t>
            </a:r>
            <a:r>
              <a:rPr lang="ru-RU" dirty="0" smtClean="0"/>
              <a:t> ml/min)</a:t>
            </a:r>
          </a:p>
          <a:p>
            <a:endParaRPr lang="sr-Cyrl-RS" dirty="0" smtClean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755651" y="3212976"/>
            <a:ext cx="8353426" cy="1233489"/>
            <a:chOff x="476" y="1612"/>
            <a:chExt cx="5262" cy="777"/>
          </a:xfrm>
        </p:grpSpPr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545" y="1749"/>
              <a:ext cx="5193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dirty="0" smtClean="0"/>
                <a:t>Cl</a:t>
              </a:r>
              <a:r>
                <a:rPr lang="en-US" sz="2000" baseline="-25000" dirty="0" smtClean="0"/>
                <a:t>CR</a:t>
              </a:r>
              <a:r>
                <a:rPr lang="en-US" sz="2000" dirty="0" smtClean="0"/>
                <a:t> (ml/min)</a:t>
              </a:r>
              <a:r>
                <a:rPr lang="sr-Cyrl-CS" sz="2000" dirty="0" smtClean="0"/>
                <a:t> </a:t>
              </a:r>
              <a:r>
                <a:rPr lang="en-US" sz="2000" dirty="0"/>
                <a:t>=</a:t>
              </a:r>
              <a:r>
                <a:rPr lang="sr-Cyrl-CS" sz="2000" dirty="0"/>
                <a:t> --------------------------------------------------------- </a:t>
              </a:r>
            </a:p>
            <a:p>
              <a:endParaRPr lang="sr-Cyrl-CS" sz="2000" dirty="0"/>
            </a:p>
            <a:p>
              <a:pPr algn="r"/>
              <a:r>
                <a:rPr lang="en-US" sz="2000" dirty="0"/>
                <a:t>(</a:t>
              </a:r>
              <a:r>
                <a:rPr lang="sr-Cyrl-CS" sz="2000" dirty="0"/>
                <a:t>множи се са</a:t>
              </a:r>
              <a:r>
                <a:rPr lang="en-US" sz="2000" dirty="0"/>
                <a:t> 0</a:t>
              </a:r>
              <a:r>
                <a:rPr lang="sr-Cyrl-CS" sz="2000" dirty="0"/>
                <a:t>,</a:t>
              </a:r>
              <a:r>
                <a:rPr lang="en-US" sz="2000" dirty="0"/>
                <a:t>85 </a:t>
              </a:r>
              <a:r>
                <a:rPr lang="sr-Cyrl-CS" sz="2000" dirty="0"/>
                <a:t>за жене</a:t>
              </a:r>
              <a:r>
                <a:rPr lang="en-US" sz="2000" dirty="0"/>
                <a:t>)</a:t>
              </a:r>
            </a:p>
          </p:txBody>
        </p:sp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1724" y="1614"/>
              <a:ext cx="344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000" dirty="0"/>
                <a:t>(140</a:t>
              </a:r>
              <a:r>
                <a:rPr lang="sr-Cyrl-CS" sz="2000" dirty="0"/>
                <a:t> </a:t>
              </a:r>
              <a:r>
                <a:rPr lang="en-US" sz="2000" dirty="0"/>
                <a:t>–</a:t>
              </a:r>
              <a:r>
                <a:rPr lang="sr-Cyrl-CS" sz="2000" dirty="0"/>
                <a:t> године старости</a:t>
              </a:r>
              <a:r>
                <a:rPr lang="en-US" sz="2000" dirty="0"/>
                <a:t>)</a:t>
              </a:r>
              <a:r>
                <a:rPr lang="sr-Cyrl-CS" sz="2000" dirty="0"/>
                <a:t> </a:t>
              </a:r>
              <a:r>
                <a:rPr lang="en-US" sz="2000" dirty="0" smtClean="0">
                  <a:cs typeface="Arial" pitchFamily="34" charset="0"/>
                </a:rPr>
                <a:t>∙</a:t>
              </a:r>
              <a:r>
                <a:rPr lang="sr-Cyrl-CS" sz="2000" dirty="0" smtClean="0">
                  <a:cs typeface="Arial" pitchFamily="34" charset="0"/>
                </a:rPr>
                <a:t> </a:t>
              </a:r>
              <a:r>
                <a:rPr lang="sr-Cyrl-CS" sz="2000" dirty="0">
                  <a:cs typeface="Arial" pitchFamily="34" charset="0"/>
                </a:rPr>
                <a:t>телесна маса у </a:t>
              </a:r>
              <a:r>
                <a:rPr lang="en-US" sz="2000" dirty="0">
                  <a:cs typeface="Arial" pitchFamily="34" charset="0"/>
                </a:rPr>
                <a:t>kg</a:t>
              </a:r>
              <a:endParaRPr lang="en-US" sz="2000" dirty="0"/>
            </a:p>
          </p:txBody>
        </p:sp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2109" y="1886"/>
              <a:ext cx="331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000" dirty="0"/>
                <a:t>72 </a:t>
              </a:r>
              <a:r>
                <a:rPr lang="en-US" sz="2000" dirty="0" smtClean="0"/>
                <a:t>∙ </a:t>
              </a:r>
              <a:r>
                <a:rPr lang="sr-Cyrl-CS" sz="2000" dirty="0"/>
                <a:t>креатинин у серуму у </a:t>
              </a:r>
              <a:r>
                <a:rPr lang="en-US" sz="2000" dirty="0"/>
                <a:t>mg/dl</a:t>
              </a: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476" y="1612"/>
              <a:ext cx="4717" cy="54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Бубрежна функција и лекови</a:t>
            </a:r>
            <a:br>
              <a:rPr lang="sr-Cyrl-CS" dirty="0" smtClean="0"/>
            </a:br>
            <a:r>
              <a:rPr lang="sr-Cyrl-CS" sz="4000" dirty="0" smtClean="0"/>
              <a:t>- прилагођавање терапије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Дозу лека који се махом излучује путем бубрега треба смањити пропорционално смањењу његовог клиренса због смањене бубрежне функције</a:t>
            </a:r>
          </a:p>
          <a:p>
            <a:r>
              <a:rPr lang="sr-Cyrl-RS" dirty="0" smtClean="0"/>
              <a:t>Доза лека коју треба применити код смањене бубрежне функције израчунава се као:</a:t>
            </a:r>
          </a:p>
          <a:p>
            <a:endParaRPr lang="sr-Cyrl-RS" dirty="0" smtClean="0"/>
          </a:p>
          <a:p>
            <a:pPr algn="ctr">
              <a:buNone/>
            </a:pPr>
            <a:r>
              <a:rPr lang="en-US" dirty="0" smtClean="0"/>
              <a:t>D = D</a:t>
            </a:r>
            <a:r>
              <a:rPr lang="sr-Cyrl-RS" baseline="-25000" dirty="0" smtClean="0"/>
              <a:t>0</a:t>
            </a:r>
            <a:r>
              <a:rPr lang="en-US" dirty="0" smtClean="0"/>
              <a:t> ∙ ((1 – </a:t>
            </a:r>
            <a:r>
              <a:rPr lang="en-US" dirty="0" err="1" smtClean="0"/>
              <a:t>fe</a:t>
            </a:r>
            <a:r>
              <a:rPr lang="en-US" dirty="0" smtClean="0"/>
              <a:t>) + (</a:t>
            </a:r>
            <a:r>
              <a:rPr lang="en-US" dirty="0" err="1" smtClean="0"/>
              <a:t>fe</a:t>
            </a:r>
            <a:r>
              <a:rPr lang="en-US" dirty="0" smtClean="0"/>
              <a:t> ∙ (</a:t>
            </a:r>
            <a:r>
              <a:rPr lang="en-US" dirty="0" err="1" smtClean="0"/>
              <a:t>Cl</a:t>
            </a:r>
            <a:r>
              <a:rPr lang="en-US" baseline="-25000" dirty="0" err="1" smtClean="0"/>
              <a:t>CR</a:t>
            </a:r>
            <a:r>
              <a:rPr lang="en-US" dirty="0" smtClean="0"/>
              <a:t>/120 ml/min)</a:t>
            </a:r>
            <a:r>
              <a:rPr lang="sr-Cyrl-RS" dirty="0" smtClean="0"/>
              <a:t>)</a:t>
            </a:r>
            <a:r>
              <a:rPr lang="en-US" dirty="0" smtClean="0"/>
              <a:t>)</a:t>
            </a:r>
            <a:endParaRPr lang="sr-Cyrl-RS" dirty="0" smtClean="0"/>
          </a:p>
          <a:p>
            <a:pPr algn="ctr">
              <a:buNone/>
            </a:pPr>
            <a:endParaRPr lang="sr-Cyrl-RS" dirty="0" smtClean="0"/>
          </a:p>
          <a:p>
            <a:pPr algn="r">
              <a:buNone/>
            </a:pPr>
            <a:r>
              <a:rPr lang="sr-Cyrl-RS" dirty="0" smtClean="0"/>
              <a:t>	</a:t>
            </a:r>
            <a:r>
              <a:rPr lang="en-US" dirty="0" err="1" smtClean="0"/>
              <a:t>fe</a:t>
            </a:r>
            <a:r>
              <a:rPr lang="sr-Cyrl-RS" dirty="0" smtClean="0"/>
              <a:t> - фракције лека која се неизмењена излучује преко бубрега, </a:t>
            </a:r>
            <a:r>
              <a:rPr lang="en-US" dirty="0" smtClean="0"/>
              <a:t>D</a:t>
            </a:r>
            <a:r>
              <a:rPr lang="sr-Cyrl-RS" baseline="-25000" dirty="0" smtClean="0"/>
              <a:t>0</a:t>
            </a:r>
            <a:r>
              <a:rPr lang="en-US" dirty="0" smtClean="0"/>
              <a:t> </a:t>
            </a:r>
            <a:r>
              <a:rPr lang="sr-Cyrl-RS" dirty="0" smtClean="0"/>
              <a:t>– уобичајена доза лека, </a:t>
            </a:r>
            <a:r>
              <a:rPr lang="en-US" dirty="0" smtClean="0"/>
              <a:t>Cl</a:t>
            </a:r>
            <a:r>
              <a:rPr lang="en-US" baseline="-25000" dirty="0" smtClean="0"/>
              <a:t>CR</a:t>
            </a:r>
            <a:r>
              <a:rPr lang="sr-Cyrl-RS" baseline="-25000" dirty="0" smtClean="0"/>
              <a:t> </a:t>
            </a:r>
            <a:r>
              <a:rPr lang="sr-Cyrl-RS" dirty="0" smtClean="0"/>
              <a:t>– клиренс креатинина пацијента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2051720" y="3717032"/>
            <a:ext cx="5328592" cy="1023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/>
            <a:r>
              <a:rPr lang="sr-Cyrl-RS" dirty="0" smtClean="0"/>
              <a:t>Процена бубрежне функције</a:t>
            </a:r>
            <a:br>
              <a:rPr lang="sr-Cyrl-RS" dirty="0" smtClean="0"/>
            </a:br>
            <a:r>
              <a:rPr lang="sr-Cyrl-RS" sz="4000" dirty="0" smtClean="0"/>
              <a:t>- брзина гломеруларне филтрације -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628800"/>
            <a:ext cx="8208912" cy="4608512"/>
          </a:xfrm>
        </p:spPr>
        <p:txBody>
          <a:bodyPr/>
          <a:lstStyle/>
          <a:p>
            <a:r>
              <a:rPr lang="sr-Cyrl-RS" dirty="0" smtClean="0"/>
              <a:t>Може се проценити преко неколико формула, укључујући:</a:t>
            </a:r>
          </a:p>
          <a:p>
            <a:pPr lvl="1"/>
            <a:r>
              <a:rPr lang="en-US" dirty="0" smtClean="0"/>
              <a:t>Cockcroft-</a:t>
            </a:r>
            <a:r>
              <a:rPr lang="en-US" dirty="0" err="1" smtClean="0"/>
              <a:t>Gault</a:t>
            </a:r>
            <a:r>
              <a:rPr lang="en-US" dirty="0" smtClean="0"/>
              <a:t> </a:t>
            </a:r>
            <a:r>
              <a:rPr lang="sr-Cyrl-RS" dirty="0" smtClean="0"/>
              <a:t>формулу</a:t>
            </a:r>
            <a:r>
              <a:rPr lang="en-US" dirty="0" smtClean="0"/>
              <a:t>:</a:t>
            </a:r>
            <a:endParaRPr lang="sr-Cyrl-R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pPr lvl="1"/>
            <a:r>
              <a:rPr lang="en-US" dirty="0" smtClean="0"/>
              <a:t>MDRD (Modification of Diet in Renal Disease) </a:t>
            </a:r>
            <a:r>
              <a:rPr lang="sr-Cyrl-RS" dirty="0" smtClean="0"/>
              <a:t>формулу</a:t>
            </a:r>
            <a:r>
              <a:rPr lang="en-US" dirty="0" smtClean="0"/>
              <a:t>:</a:t>
            </a:r>
            <a:endParaRPr lang="sr-Cyrl-RS" dirty="0" smtClean="0"/>
          </a:p>
        </p:txBody>
      </p: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1115616" y="2621091"/>
            <a:ext cx="4824214" cy="1023939"/>
            <a:chOff x="340" y="3198"/>
            <a:chExt cx="5216" cy="645"/>
          </a:xfrm>
        </p:grpSpPr>
        <p:sp>
          <p:nvSpPr>
            <p:cNvPr id="5" name="Text Box 10"/>
            <p:cNvSpPr txBox="1">
              <a:spLocks noChangeArrowheads="1"/>
            </p:cNvSpPr>
            <p:nvPr/>
          </p:nvSpPr>
          <p:spPr bwMode="auto">
            <a:xfrm>
              <a:off x="340" y="3203"/>
              <a:ext cx="5193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/>
              <a:r>
                <a:rPr lang="en-US" sz="1800" dirty="0" smtClean="0"/>
                <a:t>GFR </a:t>
              </a:r>
              <a:r>
                <a:rPr lang="en-US" sz="2000" dirty="0" smtClean="0"/>
                <a:t>(ml/min)</a:t>
              </a:r>
              <a:r>
                <a:rPr lang="sr-Cyrl-CS" sz="2000" dirty="0" smtClean="0"/>
                <a:t> </a:t>
              </a:r>
              <a:r>
                <a:rPr lang="en-US" sz="2000" dirty="0" smtClean="0"/>
                <a:t>=</a:t>
              </a:r>
              <a:r>
                <a:rPr lang="sr-Cyrl-CS" sz="2000" dirty="0" smtClean="0"/>
                <a:t> </a:t>
              </a:r>
              <a:r>
                <a:rPr lang="sr-Cyrl-CS" sz="2000" dirty="0"/>
                <a:t>0,84 </a:t>
              </a:r>
              <a:r>
                <a:rPr lang="en-US" sz="2000" dirty="0" smtClean="0">
                  <a:cs typeface="Arial" pitchFamily="34" charset="0"/>
                </a:rPr>
                <a:t>∙</a:t>
              </a:r>
              <a:r>
                <a:rPr lang="sr-Cyrl-CS" sz="2000" dirty="0" smtClean="0">
                  <a:cs typeface="Arial" pitchFamily="34" charset="0"/>
                </a:rPr>
                <a:t> </a:t>
              </a:r>
              <a:r>
                <a:rPr lang="en-US" sz="2000" dirty="0" smtClean="0"/>
                <a:t>Cl</a:t>
              </a:r>
              <a:r>
                <a:rPr lang="en-US" sz="2000" baseline="-25000" dirty="0" smtClean="0"/>
                <a:t>CR</a:t>
              </a:r>
              <a:r>
                <a:rPr lang="en-US" sz="2000" dirty="0" smtClean="0"/>
                <a:t> (ml/min)*</a:t>
              </a:r>
              <a:r>
                <a:rPr lang="sr-Cyrl-CS" sz="2000" dirty="0" smtClean="0"/>
                <a:t> </a:t>
              </a:r>
              <a:endParaRPr lang="sr-Cyrl-CS" sz="2000" dirty="0"/>
            </a:p>
            <a:p>
              <a:pPr algn="r"/>
              <a:endParaRPr lang="sr-Cyrl-CS" sz="2000" dirty="0"/>
            </a:p>
            <a:p>
              <a:pPr algn="r"/>
              <a:r>
                <a:rPr lang="en-US" sz="2000" dirty="0" smtClean="0"/>
                <a:t>*</a:t>
              </a:r>
              <a:r>
                <a:rPr lang="sr-Cyrl-RS" sz="2000" dirty="0" smtClean="0"/>
                <a:t>вредност </a:t>
              </a:r>
              <a:r>
                <a:rPr lang="sr-Cyrl-CS" sz="2000" dirty="0" smtClean="0"/>
                <a:t>из </a:t>
              </a:r>
              <a:r>
                <a:rPr kumimoji="1" lang="en-US" sz="2000" i="1" dirty="0"/>
                <a:t>Cockcroft-</a:t>
              </a:r>
              <a:r>
                <a:rPr kumimoji="1" lang="en-US" sz="2000" i="1" dirty="0" err="1"/>
                <a:t>Gault</a:t>
              </a:r>
              <a:r>
                <a:rPr kumimoji="1" lang="en-US" sz="2000" i="1" dirty="0"/>
                <a:t> </a:t>
              </a:r>
              <a:r>
                <a:rPr lang="sr-Cyrl-RS" sz="2000" dirty="0" smtClean="0"/>
                <a:t>формуле</a:t>
              </a:r>
              <a:r>
                <a:rPr kumimoji="1" lang="en-US" sz="2000" dirty="0" smtClean="0"/>
                <a:t> </a:t>
              </a:r>
              <a:endParaRPr lang="en-US" sz="2000" dirty="0"/>
            </a:p>
          </p:txBody>
        </p:sp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521" y="3198"/>
              <a:ext cx="5035" cy="31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00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3568" y="4697849"/>
            <a:ext cx="8280920" cy="1467455"/>
            <a:chOff x="1115616" y="4293096"/>
            <a:chExt cx="7833303" cy="1467455"/>
          </a:xfrm>
        </p:grpSpPr>
        <p:sp>
          <p:nvSpPr>
            <p:cNvPr id="7" name="TextBox 6"/>
            <p:cNvSpPr txBox="1"/>
            <p:nvPr/>
          </p:nvSpPr>
          <p:spPr>
            <a:xfrm>
              <a:off x="1187624" y="4437112"/>
              <a:ext cx="776129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GFR (ml/min/1,73m</a:t>
              </a:r>
              <a:r>
                <a:rPr lang="en-US" sz="2000" baseline="30000" dirty="0" smtClean="0"/>
                <a:t>2</a:t>
              </a:r>
              <a:r>
                <a:rPr lang="en-US" sz="2000" dirty="0" smtClean="0"/>
                <a:t>)</a:t>
              </a:r>
              <a:r>
                <a:rPr lang="sr-Cyrl-RS" sz="2000" dirty="0" smtClean="0"/>
                <a:t>=</a:t>
              </a:r>
              <a:r>
                <a:rPr lang="en-US" sz="2000" dirty="0" smtClean="0"/>
                <a:t> 186</a:t>
              </a:r>
              <a:r>
                <a:rPr lang="sr-Cyrl-CS" sz="2000" dirty="0" smtClean="0"/>
                <a:t> </a:t>
              </a:r>
              <a:r>
                <a:rPr lang="en-US" sz="2000" dirty="0" smtClean="0">
                  <a:cs typeface="Arial" pitchFamily="34" charset="0"/>
                </a:rPr>
                <a:t>∙</a:t>
              </a:r>
              <a:r>
                <a:rPr lang="sr-Cyrl-CS" sz="2000" dirty="0" smtClean="0">
                  <a:cs typeface="Arial" pitchFamily="34" charset="0"/>
                </a:rPr>
                <a:t> </a:t>
              </a:r>
              <a:r>
                <a:rPr lang="en-US" sz="2000" dirty="0" smtClean="0"/>
                <a:t>(Cr)</a:t>
              </a:r>
              <a:r>
                <a:rPr lang="en-US" sz="2000" baseline="30000" dirty="0" smtClean="0"/>
                <a:t>–1.154</a:t>
              </a:r>
              <a:r>
                <a:rPr lang="sr-Cyrl-CS" sz="2000" dirty="0" smtClean="0"/>
                <a:t> </a:t>
              </a:r>
              <a:r>
                <a:rPr lang="en-US" sz="2000" dirty="0" smtClean="0">
                  <a:cs typeface="Arial" pitchFamily="34" charset="0"/>
                </a:rPr>
                <a:t>∙</a:t>
              </a:r>
              <a:r>
                <a:rPr lang="sr-Cyrl-CS" sz="2000" dirty="0" smtClean="0">
                  <a:cs typeface="Arial" pitchFamily="34" charset="0"/>
                </a:rPr>
                <a:t> </a:t>
              </a:r>
              <a:r>
                <a:rPr lang="en-US" sz="2000" dirty="0" smtClean="0"/>
                <a:t>(X)</a:t>
              </a:r>
              <a:r>
                <a:rPr lang="en-US" sz="2000" baseline="30000" dirty="0" smtClean="0"/>
                <a:t>–0,203</a:t>
              </a:r>
              <a:r>
                <a:rPr lang="sr-Cyrl-CS" sz="2000" baseline="30000" dirty="0" smtClean="0"/>
                <a:t> </a:t>
              </a:r>
              <a:r>
                <a:rPr lang="en-US" sz="2000" dirty="0" smtClean="0">
                  <a:cs typeface="Arial" pitchFamily="34" charset="0"/>
                </a:rPr>
                <a:t>∙</a:t>
              </a:r>
              <a:r>
                <a:rPr lang="sr-Cyrl-CS" sz="2000" dirty="0" smtClean="0">
                  <a:cs typeface="Arial" pitchFamily="34" charset="0"/>
                </a:rPr>
                <a:t> </a:t>
              </a:r>
              <a:r>
                <a:rPr lang="en-US" sz="2000" dirty="0" smtClean="0"/>
                <a:t>1,212** </a:t>
              </a:r>
              <a:r>
                <a:rPr lang="en-US" sz="2000" dirty="0" smtClean="0">
                  <a:cs typeface="Arial" pitchFamily="34" charset="0"/>
                </a:rPr>
                <a:t>∙</a:t>
              </a:r>
              <a:r>
                <a:rPr lang="sr-Cyrl-CS" sz="2000" dirty="0" smtClean="0">
                  <a:cs typeface="Arial" pitchFamily="34" charset="0"/>
                </a:rPr>
                <a:t> </a:t>
              </a:r>
              <a:r>
                <a:rPr lang="en-US" sz="2000" dirty="0" smtClean="0"/>
                <a:t>0,742***</a:t>
              </a:r>
              <a:endParaRPr lang="sr-Cyrl-RS" sz="2000" dirty="0" smtClean="0"/>
            </a:p>
            <a:p>
              <a:endParaRPr lang="sr-Cyrl-RS" sz="2000" dirty="0" smtClean="0"/>
            </a:p>
            <a:p>
              <a:pPr algn="r"/>
              <a:r>
                <a:rPr lang="en-US" sz="2000" dirty="0" smtClean="0"/>
                <a:t>Cr</a:t>
              </a:r>
              <a:r>
                <a:rPr lang="sr-Cyrl-RS" sz="2000" dirty="0" smtClean="0"/>
                <a:t> – </a:t>
              </a:r>
              <a:r>
                <a:rPr lang="sr-Cyrl-CS" sz="2000" dirty="0" smtClean="0"/>
                <a:t>креатинин у серуму</a:t>
              </a:r>
              <a:r>
                <a:rPr lang="en-US" sz="2000" dirty="0" smtClean="0"/>
                <a:t>, X – </a:t>
              </a:r>
              <a:r>
                <a:rPr lang="sr-Cyrl-RS" sz="2000" dirty="0" smtClean="0"/>
                <a:t>године старости</a:t>
              </a:r>
              <a:r>
                <a:rPr lang="en-US" sz="2000" dirty="0" smtClean="0"/>
                <a:t>    </a:t>
              </a:r>
              <a:endParaRPr lang="sr-Cyrl-RS" sz="2000" dirty="0" smtClean="0"/>
            </a:p>
            <a:p>
              <a:pPr algn="r"/>
              <a:r>
                <a:rPr lang="en-US" sz="2000" dirty="0" smtClean="0"/>
                <a:t>** - </a:t>
              </a:r>
              <a:r>
                <a:rPr lang="sr-Cyrl-RS" sz="2000" dirty="0" smtClean="0"/>
                <a:t>ако је црнац</a:t>
              </a:r>
              <a:r>
                <a:rPr lang="en-US" sz="2000" dirty="0" smtClean="0"/>
                <a:t>, *** - </a:t>
              </a:r>
              <a:r>
                <a:rPr lang="sr-Cyrl-RS" sz="2000" dirty="0" smtClean="0"/>
                <a:t>ако је женски пол</a:t>
              </a:r>
              <a:endParaRPr lang="en-US" sz="2000" dirty="0"/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1115616" y="4293096"/>
              <a:ext cx="7628956" cy="648072"/>
            </a:xfrm>
            <a:prstGeom prst="rect">
              <a:avLst/>
            </a:prstGeom>
            <a:noFill/>
            <a:ln w="9525" cap="flat" cmpd="sng" algn="ctr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新細明體" pitchFamily="18" charset="-12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/>
            <a:r>
              <a:rPr lang="sr-Cyrl-RS" dirty="0" smtClean="0"/>
              <a:t>Процена бубрежне функције</a:t>
            </a:r>
            <a:br>
              <a:rPr lang="sr-Cyrl-RS" dirty="0" smtClean="0"/>
            </a:br>
            <a:r>
              <a:rPr lang="sr-Cyrl-RS" sz="4000" dirty="0" smtClean="0"/>
              <a:t>- брзина гломеруларне филтрације -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Нормалне вредности гломеруларне филтрације: </a:t>
            </a:r>
          </a:p>
          <a:p>
            <a:pPr>
              <a:buNone/>
            </a:pPr>
            <a:r>
              <a:rPr lang="ru-RU" dirty="0" smtClean="0"/>
              <a:t>	мушкарци: 90 - 140 ml/min, жене око 10% ниже</a:t>
            </a:r>
          </a:p>
          <a:p>
            <a:r>
              <a:rPr lang="sr-Cyrl-RS" dirty="0" smtClean="0"/>
              <a:t>Ретко се користи за прилагођавање дозе лека</a:t>
            </a:r>
          </a:p>
          <a:p>
            <a:pPr lvl="1"/>
            <a:r>
              <a:rPr lang="sr-Cyrl-RS" dirty="0" smtClean="0"/>
              <a:t>основна примена је у процени бубрежне функције код бубрежних болесника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Бубрежна екскреција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smtClean="0"/>
              <a:t>Представља главни пут излучивања лекова у спољашњу средину</a:t>
            </a:r>
            <a:endParaRPr lang="en-US" dirty="0" smtClean="0"/>
          </a:p>
          <a:p>
            <a:r>
              <a:rPr lang="sr-Cyrl-RS" dirty="0" smtClean="0"/>
              <a:t>Подразумева три процеса који се одвијају на нивоу нефрона:</a:t>
            </a:r>
          </a:p>
          <a:p>
            <a:pPr lvl="1"/>
            <a:r>
              <a:rPr lang="sr-Cyrl-RS" dirty="0" smtClean="0"/>
              <a:t>пасивна гломеруларна филтрација </a:t>
            </a:r>
          </a:p>
          <a:p>
            <a:pPr lvl="2"/>
            <a:r>
              <a:rPr lang="sr-Cyrl-RS" dirty="0" smtClean="0"/>
              <a:t>стварање примарног урина филтрацијом крви која протиче кроз гломерул у </a:t>
            </a:r>
            <a:r>
              <a:rPr lang="en-US" dirty="0" smtClean="0"/>
              <a:t>Bowman</a:t>
            </a:r>
            <a:r>
              <a:rPr lang="sr-Cyrl-RS" dirty="0" smtClean="0"/>
              <a:t> капсулу, а одатле у бубрежни тубул</a:t>
            </a:r>
          </a:p>
          <a:p>
            <a:pPr lvl="1"/>
            <a:r>
              <a:rPr lang="sr-Cyrl-RS" dirty="0" smtClean="0"/>
              <a:t>тубуларна реапсорпција</a:t>
            </a:r>
          </a:p>
          <a:p>
            <a:pPr lvl="2"/>
            <a:r>
              <a:rPr lang="sr-Cyrl-RS" dirty="0" smtClean="0"/>
              <a:t>враћање супстанци из примарног урина у бубрежном тубулу назад у крвоток</a:t>
            </a:r>
          </a:p>
          <a:p>
            <a:pPr lvl="1"/>
            <a:r>
              <a:rPr lang="sr-Cyrl-RS" dirty="0" smtClean="0"/>
              <a:t>активна тубуларна секреција</a:t>
            </a:r>
          </a:p>
          <a:p>
            <a:pPr lvl="2"/>
            <a:r>
              <a:rPr lang="sr-Cyrl-RS" dirty="0" smtClean="0"/>
              <a:t>транспорт супстанци из крвотока у бубрежни тубул</a:t>
            </a:r>
          </a:p>
          <a:p>
            <a:pPr lvl="3"/>
            <a:r>
              <a:rPr lang="sr-Cyrl-RS" dirty="0" smtClean="0"/>
              <a:t>анјонски сектеторни систем секретује махом коњуговане метаболите, а катјонски органске базе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Фактори бубрежне екскреције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sr-Cyrl-RS" dirty="0" smtClean="0"/>
              <a:t>Фактори који се односе на лек</a:t>
            </a:r>
          </a:p>
          <a:p>
            <a:pPr lvl="1"/>
            <a:r>
              <a:rPr lang="sr-Cyrl-RS" dirty="0" smtClean="0"/>
              <a:t>везивање за протеине плазме </a:t>
            </a:r>
          </a:p>
          <a:p>
            <a:pPr lvl="2"/>
            <a:r>
              <a:rPr lang="sr-Cyrl-RS" dirty="0" smtClean="0"/>
              <a:t>везана фракција се не филтрира</a:t>
            </a:r>
          </a:p>
          <a:p>
            <a:pPr lvl="1"/>
            <a:r>
              <a:rPr lang="sr-Cyrl-RS" dirty="0" smtClean="0"/>
              <a:t>величина молекула </a:t>
            </a:r>
          </a:p>
          <a:p>
            <a:pPr lvl="2"/>
            <a:r>
              <a:rPr lang="sr-Cyrl-RS" dirty="0" smtClean="0"/>
              <a:t>лекови већи од 60к</a:t>
            </a:r>
            <a:r>
              <a:rPr lang="en-US" dirty="0" smtClean="0"/>
              <a:t>D </a:t>
            </a:r>
            <a:r>
              <a:rPr lang="sr-Cyrl-RS" dirty="0" smtClean="0"/>
              <a:t>не подлежу филтрацији</a:t>
            </a:r>
          </a:p>
          <a:p>
            <a:pPr lvl="1"/>
            <a:r>
              <a:rPr lang="sr-Cyrl-RS" dirty="0" smtClean="0"/>
              <a:t>липофилност </a:t>
            </a:r>
          </a:p>
          <a:p>
            <a:pPr lvl="2"/>
            <a:r>
              <a:rPr lang="sr-Cyrl-RS" dirty="0" smtClean="0"/>
              <a:t>липосолубилни и нејонизовани лекови у значајној мери подлежу реапсорпцији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Фактори бубрежне екскреције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sr-Cyrl-RS" dirty="0" smtClean="0"/>
              <a:t>Фактори који се односе на организам</a:t>
            </a:r>
          </a:p>
          <a:p>
            <a:pPr lvl="1"/>
            <a:r>
              <a:rPr lang="ru-RU" dirty="0" smtClean="0"/>
              <a:t>старост</a:t>
            </a:r>
          </a:p>
          <a:p>
            <a:pPr lvl="2"/>
            <a:r>
              <a:rPr lang="ru-RU" dirty="0" smtClean="0"/>
              <a:t>проток крви кроз бубреге, брзина гломеруларне филтрације и тубуларна секреција смањују се са годинама</a:t>
            </a:r>
          </a:p>
          <a:p>
            <a:pPr lvl="3"/>
            <a:r>
              <a:rPr lang="ru-RU" dirty="0" smtClean="0"/>
              <a:t>у начелу се сматра да бубрежна функција почиње да опада од 40-те године живота, и да се са сваком годином после 40-те смањује за по 1%</a:t>
            </a:r>
          </a:p>
          <a:p>
            <a:pPr lvl="1"/>
            <a:r>
              <a:rPr lang="sr-Cyrl-RS" dirty="0" smtClean="0"/>
              <a:t>брзина гломеруларне филтрације и/или активне тубуларне секреције</a:t>
            </a:r>
          </a:p>
          <a:p>
            <a:pPr lvl="2"/>
            <a:r>
              <a:rPr lang="sr-Cyrl-RS" dirty="0" smtClean="0"/>
              <a:t>може се проценити на основу клиренса креатинина</a:t>
            </a:r>
          </a:p>
          <a:p>
            <a:pPr lvl="1"/>
            <a:r>
              <a:rPr lang="sr-Cyrl-RS" dirty="0" smtClean="0"/>
              <a:t>рН урина (обично варира између 4,5 и 8,0)</a:t>
            </a:r>
          </a:p>
          <a:p>
            <a:pPr lvl="2"/>
            <a:r>
              <a:rPr lang="sr-Cyrl-RS" smtClean="0"/>
              <a:t>одређује </a:t>
            </a:r>
            <a:r>
              <a:rPr lang="sr-Cyrl-RS" smtClean="0"/>
              <a:t>јонизаци</a:t>
            </a:r>
            <a:r>
              <a:rPr lang="en-US" smtClean="0"/>
              <a:t>o</a:t>
            </a:r>
            <a:r>
              <a:rPr lang="sr-Cyrl-RS" smtClean="0"/>
              <a:t>ни </a:t>
            </a:r>
            <a:r>
              <a:rPr lang="sr-Cyrl-RS" dirty="0" smtClean="0"/>
              <a:t>статус слабих база и киселина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Фактори бубрежне екскреције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sr-Cyrl-RS" dirty="0" smtClean="0"/>
              <a:t>Истовремена примена других лекова – интеракције</a:t>
            </a:r>
          </a:p>
          <a:p>
            <a:pPr marL="857250" lvl="1" indent="-457200"/>
            <a:r>
              <a:rPr lang="sr-Cyrl-RS" dirty="0" smtClean="0"/>
              <a:t>Промене </a:t>
            </a:r>
            <a:r>
              <a:rPr lang="en-US" dirty="0" smtClean="0"/>
              <a:t>pH </a:t>
            </a:r>
            <a:r>
              <a:rPr lang="sr-Cyrl-RS" dirty="0" smtClean="0"/>
              <a:t>вредности урина</a:t>
            </a:r>
          </a:p>
          <a:p>
            <a:pPr marL="1257300" lvl="2" indent="-457200"/>
            <a:r>
              <a:rPr lang="sr-Cyrl-RS" dirty="0" smtClean="0"/>
              <a:t>нпр. </a:t>
            </a:r>
            <a:r>
              <a:rPr lang="en-US" dirty="0" smtClean="0"/>
              <a:t>NaHCO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sr-Cyrl-RS" dirty="0" smtClean="0"/>
              <a:t>и аспирин</a:t>
            </a:r>
          </a:p>
          <a:p>
            <a:pPr lvl="3"/>
            <a:r>
              <a:rPr lang="sr-Cyrl-RS" dirty="0" smtClean="0"/>
              <a:t>алкалинизација (применом </a:t>
            </a:r>
            <a:r>
              <a:rPr lang="en-US" dirty="0" smtClean="0"/>
              <a:t>NaHCO</a:t>
            </a:r>
            <a:r>
              <a:rPr lang="en-US" baseline="-25000" dirty="0" smtClean="0"/>
              <a:t>3</a:t>
            </a:r>
            <a:r>
              <a:rPr lang="en-US" dirty="0" smtClean="0"/>
              <a:t>) </a:t>
            </a:r>
            <a:r>
              <a:rPr lang="sr-Cyrl-RS" dirty="0" smtClean="0"/>
              <a:t>повећава реапсорпцију и смањује излучивање слабих база а смањује реапсорпцију и повећава излучивање слабих киселина</a:t>
            </a:r>
          </a:p>
          <a:p>
            <a:pPr lvl="3"/>
            <a:r>
              <a:rPr lang="sr-Cyrl-RS" dirty="0" smtClean="0"/>
              <a:t>ацидификација (применом </a:t>
            </a:r>
            <a:r>
              <a:rPr lang="en-US" dirty="0" smtClean="0"/>
              <a:t>NH</a:t>
            </a:r>
            <a:r>
              <a:rPr lang="en-US" baseline="-25000" dirty="0" smtClean="0"/>
              <a:t>4</a:t>
            </a:r>
            <a:r>
              <a:rPr lang="en-US" dirty="0" smtClean="0"/>
              <a:t>Cl) </a:t>
            </a:r>
            <a:r>
              <a:rPr lang="sr-Cyrl-RS" dirty="0" smtClean="0"/>
              <a:t>повећава реапсорпцију и смањује излучивање слабих киселина а смањује реапсорпцију и повећава излучивање слабих база</a:t>
            </a:r>
          </a:p>
          <a:p>
            <a:pPr marL="857250" lvl="1" indent="-457200"/>
            <a:r>
              <a:rPr lang="sr-Cyrl-RS" dirty="0" smtClean="0"/>
              <a:t>Промене активне тубуларне секреције</a:t>
            </a:r>
          </a:p>
          <a:p>
            <a:pPr marL="1257300" lvl="2" indent="-457200"/>
            <a:r>
              <a:rPr lang="sr-Cyrl-RS" dirty="0" smtClean="0"/>
              <a:t>нпр. пробенецид и пеницилин</a:t>
            </a:r>
          </a:p>
          <a:p>
            <a:pPr marL="857250" lvl="1" indent="-457200"/>
            <a:r>
              <a:rPr lang="sr-Cyrl-RS" dirty="0" smtClean="0"/>
              <a:t>Измењен проток крви кроз бубреге </a:t>
            </a:r>
          </a:p>
          <a:p>
            <a:pPr marL="1257300" lvl="2" indent="-457200"/>
            <a:r>
              <a:rPr lang="sr-Cyrl-RS" dirty="0" smtClean="0"/>
              <a:t>нпр. нестероидни антиинфламаторни лекови и метотрексат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dirty="0" smtClean="0"/>
              <a:t>Билијарна екскреција</a:t>
            </a:r>
            <a:endParaRPr lang="en-US" dirty="0" smtClean="0"/>
          </a:p>
        </p:txBody>
      </p:sp>
      <p:sp>
        <p:nvSpPr>
          <p:cNvPr id="1331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/>
            <a:r>
              <a:rPr lang="sr-Cyrl-CS" dirty="0" smtClean="0"/>
              <a:t>Сем значаја за излучивање неких лекова, значај је и терапијски:</a:t>
            </a:r>
          </a:p>
          <a:p>
            <a:pPr lvl="1" eaLnBrk="1" hangingPunct="1"/>
            <a:r>
              <a:rPr lang="sr-Cyrl-CS" dirty="0" smtClean="0"/>
              <a:t>постижу се терапијске конце</a:t>
            </a:r>
            <a:r>
              <a:rPr lang="sr-Cyrl-RS" dirty="0" smtClean="0"/>
              <a:t>н</a:t>
            </a:r>
            <a:r>
              <a:rPr lang="sr-Cyrl-CS" dirty="0" smtClean="0"/>
              <a:t>трације у жучној кеси:</a:t>
            </a:r>
          </a:p>
          <a:p>
            <a:pPr lvl="2"/>
            <a:r>
              <a:rPr lang="sr-Cyrl-CS" dirty="0" smtClean="0"/>
              <a:t>ампицилин, цефтриаксон, рифампицин</a:t>
            </a:r>
          </a:p>
          <a:p>
            <a:pPr eaLnBrk="1" hangingPunct="1"/>
            <a:r>
              <a:rPr lang="sr-Cyrl-CS" dirty="0" smtClean="0"/>
              <a:t>Механизми елиминације</a:t>
            </a:r>
            <a:r>
              <a:rPr lang="en-US" dirty="0" smtClean="0"/>
              <a:t>:</a:t>
            </a:r>
          </a:p>
          <a:p>
            <a:pPr lvl="1" eaLnBrk="1" hangingPunct="1"/>
            <a:r>
              <a:rPr lang="sr-Cyrl-CS" dirty="0" smtClean="0"/>
              <a:t>Активна билијарна секреција (транспортни системи)</a:t>
            </a:r>
          </a:p>
          <a:p>
            <a:pPr lvl="2"/>
            <a:r>
              <a:rPr lang="sr-Cyrl-CS" dirty="0" smtClean="0"/>
              <a:t>лекови се излучују у својој основној форми или коњуговани</a:t>
            </a:r>
          </a:p>
          <a:p>
            <a:pPr eaLnBrk="1" hangingPunct="1"/>
            <a:r>
              <a:rPr lang="sr-Cyrl-CS" dirty="0" smtClean="0"/>
              <a:t>Ентерохепатичка рециркулација</a:t>
            </a:r>
          </a:p>
          <a:p>
            <a:pPr lvl="1"/>
            <a:r>
              <a:rPr lang="sr-Cyrl-CS" dirty="0" smtClean="0"/>
              <a:t>подразумева процес у коме се лек излучује у жуч, долази до интестиналног лумена, а затим поново враћа у јетру путем портне циркулације</a:t>
            </a:r>
          </a:p>
          <a:p>
            <a:pPr lvl="2"/>
            <a:r>
              <a:rPr lang="sr-Cyrl-CS" dirty="0" smtClean="0"/>
              <a:t>продужава елиминацију</a:t>
            </a:r>
          </a:p>
          <a:p>
            <a:pPr lvl="2"/>
            <a:r>
              <a:rPr lang="sr-Cyrl-CS" dirty="0" smtClean="0"/>
              <a:t>може се понављати </a:t>
            </a:r>
          </a:p>
          <a:p>
            <a:pPr lvl="2"/>
            <a:r>
              <a:rPr lang="sr-Cyrl-CS" dirty="0" smtClean="0"/>
              <a:t>може укључивати метаболизам излученог коњугованог лека цревним микробиомом назад до почетне супстанце </a:t>
            </a:r>
          </a:p>
          <a:p>
            <a:pPr lvl="3"/>
            <a:r>
              <a:rPr lang="sr-Cyrl-CS" dirty="0" smtClean="0"/>
              <a:t>представља начин интеракције међу лековима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Фактори билијарне екскреције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sr-Cyrl-RS" dirty="0" smtClean="0"/>
              <a:t>Фактори који се односе на лек</a:t>
            </a:r>
          </a:p>
          <a:p>
            <a:pPr marL="857250" lvl="1" indent="-457200"/>
            <a:r>
              <a:rPr lang="sr-Cyrl-RS" dirty="0" smtClean="0"/>
              <a:t>у значајнијој мери се излучују путем жучи лекови чија је молекуларна тежина већа од </a:t>
            </a:r>
            <a:r>
              <a:rPr lang="en-US" dirty="0" smtClean="0"/>
              <a:t>300 g/mol</a:t>
            </a:r>
            <a:r>
              <a:rPr lang="sr-Cyrl-RS" dirty="0" smtClean="0"/>
              <a:t>, који имају и поларне и липофилне групе, и који су коњуговани (поготово са глукуронском киселином)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dirty="0" smtClean="0"/>
              <a:t>Фактори који се односе на организам</a:t>
            </a:r>
          </a:p>
          <a:p>
            <a:pPr marL="857250" lvl="1" indent="-457200"/>
            <a:r>
              <a:rPr lang="sr-Cyrl-RS" dirty="0" smtClean="0"/>
              <a:t>обољења јетре или жучне кесе инхибирају билијарну екскрецију</a:t>
            </a:r>
          </a:p>
          <a:p>
            <a:pPr marL="457200" indent="-457200">
              <a:buFont typeface="+mj-lt"/>
              <a:buAutoNum type="arabicPeriod"/>
            </a:pPr>
            <a:r>
              <a:rPr lang="sr-Cyrl-RS" dirty="0" smtClean="0"/>
              <a:t>Истовремена примена других лекова – интеракције (лекови сличних особина такмиче се за билијарну екскрецију)</a:t>
            </a:r>
          </a:p>
          <a:p>
            <a:pPr lvl="1"/>
            <a:r>
              <a:rPr lang="sr-Cyrl-RS" dirty="0" smtClean="0"/>
              <a:t>инхибиција транспортних система</a:t>
            </a:r>
          </a:p>
          <a:p>
            <a:pPr lvl="2"/>
            <a:r>
              <a:rPr lang="sr-Cyrl-RS" dirty="0" smtClean="0"/>
              <a:t>нпр. циклоспорин и глибенкламид</a:t>
            </a:r>
          </a:p>
          <a:p>
            <a:pPr lvl="1"/>
            <a:r>
              <a:rPr lang="sr-Cyrl-RS" dirty="0" smtClean="0"/>
              <a:t>инхибиција конверзије излученог коњугованог лека у цревима и следствене ентерохепатичне рециркулације</a:t>
            </a:r>
          </a:p>
          <a:p>
            <a:pPr lvl="2"/>
            <a:r>
              <a:rPr lang="sr-Cyrl-CS" dirty="0" smtClean="0"/>
              <a:t>нпр. а</a:t>
            </a:r>
            <a:r>
              <a:rPr lang="en-US" dirty="0" err="1" smtClean="0"/>
              <a:t>мпицилин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орални</a:t>
            </a:r>
            <a:r>
              <a:rPr lang="en-US" dirty="0" smtClean="0"/>
              <a:t> </a:t>
            </a:r>
            <a:r>
              <a:rPr lang="en-US" dirty="0" err="1" smtClean="0"/>
              <a:t>контрацептиви</a:t>
            </a:r>
            <a:endParaRPr lang="sr-Cyrl-RS" dirty="0" smtClean="0"/>
          </a:p>
          <a:p>
            <a:endParaRPr lang="sr-Cyrl-R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Остали путеви елиминације</a:t>
            </a:r>
            <a:endParaRPr lang="en-US" smtClean="0"/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dirty="0" smtClean="0"/>
              <a:t>Преко плућа:</a:t>
            </a:r>
          </a:p>
          <a:p>
            <a:pPr lvl="1" eaLnBrk="1" hangingPunct="1"/>
            <a:r>
              <a:rPr lang="sr-Cyrl-CS" dirty="0" smtClean="0"/>
              <a:t>гасови и јако испарљиве течности</a:t>
            </a:r>
          </a:p>
          <a:p>
            <a:pPr lvl="1" eaLnBrk="1" hangingPunct="1"/>
            <a:r>
              <a:rPr lang="sr-Cyrl-CS" dirty="0" smtClean="0"/>
              <a:t>механизам је проста дифузија</a:t>
            </a:r>
          </a:p>
          <a:p>
            <a:pPr eaLnBrk="1" hangingPunct="1"/>
            <a:r>
              <a:rPr lang="sr-Cyrl-CS" dirty="0" smtClean="0"/>
              <a:t>Путем пљувачке, зноја, суза:</a:t>
            </a:r>
          </a:p>
          <a:p>
            <a:pPr lvl="1" eaLnBrk="1" hangingPunct="1"/>
            <a:r>
              <a:rPr lang="sr-Cyrl-CS" dirty="0" smtClean="0"/>
              <a:t>дијагностички значај</a:t>
            </a:r>
          </a:p>
          <a:p>
            <a:pPr eaLnBrk="1" hangingPunct="1"/>
            <a:r>
              <a:rPr lang="sr-Cyrl-CS" dirty="0" smtClean="0"/>
              <a:t>У млеку:</a:t>
            </a:r>
          </a:p>
          <a:p>
            <a:pPr lvl="1" eaLnBrk="1" hangingPunct="1"/>
            <a:r>
              <a:rPr lang="sr-Cyrl-CS" dirty="0" smtClean="0"/>
              <a:t>слабе базе (рН млека је око 6,5)</a:t>
            </a:r>
          </a:p>
          <a:p>
            <a:pPr lvl="1" eaLnBrk="1" hangingPunct="1"/>
            <a:r>
              <a:rPr lang="sr-Cyrl-CS" dirty="0" smtClean="0"/>
              <a:t>лекови слабо везани за протеине плазме</a:t>
            </a:r>
          </a:p>
          <a:p>
            <a:pPr lvl="1" eaLnBrk="1" hangingPunct="1"/>
            <a:r>
              <a:rPr lang="sr-Cyrl-CS" dirty="0" smtClean="0"/>
              <a:t>липосолубилни лекови</a:t>
            </a:r>
          </a:p>
          <a:p>
            <a:pPr lvl="1" eaLnBrk="1" hangingPunct="1"/>
            <a:r>
              <a:rPr lang="sr-Cyrl-CS" dirty="0" smtClean="0"/>
              <a:t>лекови са афинитетом за лакталбумин</a:t>
            </a:r>
          </a:p>
          <a:p>
            <a:pPr lvl="1" eaLnBrk="1" hangingPunct="1"/>
            <a:r>
              <a:rPr lang="sr-Cyrl-CS" dirty="0" smtClean="0"/>
              <a:t>лекови који везују калцијум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print">
  <a:themeElements>
    <a:clrScheme name="Blueprint 8">
      <a:dk1>
        <a:srgbClr val="003D62"/>
      </a:dk1>
      <a:lt1>
        <a:srgbClr val="FFFFFF"/>
      </a:lt1>
      <a:dk2>
        <a:srgbClr val="006699"/>
      </a:dk2>
      <a:lt2>
        <a:srgbClr val="C8D1DA"/>
      </a:lt2>
      <a:accent1>
        <a:srgbClr val="9AC0EA"/>
      </a:accent1>
      <a:accent2>
        <a:srgbClr val="80C3C8"/>
      </a:accent2>
      <a:accent3>
        <a:srgbClr val="FFFFFF"/>
      </a:accent3>
      <a:accent4>
        <a:srgbClr val="003353"/>
      </a:accent4>
      <a:accent5>
        <a:srgbClr val="CADCF3"/>
      </a:accent5>
      <a:accent6>
        <a:srgbClr val="73B0B5"/>
      </a:accent6>
      <a:hlink>
        <a:srgbClr val="81ABCB"/>
      </a:hlink>
      <a:folHlink>
        <a:srgbClr val="B6CBD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333333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Blueprint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print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print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Designs\Straight Edge.pot</Template>
  <TotalTime>19415</TotalTime>
  <Words>1534</Words>
  <Application>Microsoft Office PowerPoint</Application>
  <PresentationFormat>On-screen Show (4:3)</PresentationFormat>
  <Paragraphs>237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Blueprint</vt:lpstr>
      <vt:lpstr>НАСТАВНА ЈЕДИНИЦА 4:   Излучивање лекова   </vt:lpstr>
      <vt:lpstr>ЕЛИМИНАЦИЈА</vt:lpstr>
      <vt:lpstr>Бубрежна екскреција</vt:lpstr>
      <vt:lpstr>Фактори бубрежне екскреције</vt:lpstr>
      <vt:lpstr>Фактори бубрежне екскреције</vt:lpstr>
      <vt:lpstr>Фактори бубрежне екскреције</vt:lpstr>
      <vt:lpstr>Билијарна екскреција</vt:lpstr>
      <vt:lpstr>Фактори билијарне екскреције</vt:lpstr>
      <vt:lpstr>Остали путеви елиминације</vt:lpstr>
      <vt:lpstr>Крива концентрација/време  – не-интравенска примена -</vt:lpstr>
      <vt:lpstr>Крива концентрација/време - интравенска примена -</vt:lpstr>
      <vt:lpstr>Крива концентрација/време - интравенска примена -</vt:lpstr>
      <vt:lpstr>Константа брзине елиминације (k)</vt:lpstr>
      <vt:lpstr>Константа брзине елиминације (k)</vt:lpstr>
      <vt:lpstr>Време полуелиминације (t1/2)</vt:lpstr>
      <vt:lpstr>Клиренс (Cl )</vt:lpstr>
      <vt:lpstr>Клиренс (Cl )</vt:lpstr>
      <vt:lpstr>Фракција лека која се неизмењена излучује путем бубрега (fe, fraction excreted unchanged)</vt:lpstr>
      <vt:lpstr>Процена бубрежне функције</vt:lpstr>
      <vt:lpstr>Процена бубрежне функције - креатинин -</vt:lpstr>
      <vt:lpstr>Процена бубрежне функције - клиренс креатинина -</vt:lpstr>
      <vt:lpstr>Бубрежна функција и лекови - прилагођавање терапије -</vt:lpstr>
      <vt:lpstr>Процена бубрежне функције - брзина гломеруларне филтрације -</vt:lpstr>
      <vt:lpstr>Процена бубрежне функције - брзина гломеруларне филтрације -</vt:lpstr>
    </vt:vector>
  </TitlesOfParts>
  <Company>Judy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Fluid &amp; Electrolytes Management</dc:title>
  <dc:creator>Judy</dc:creator>
  <cp:lastModifiedBy>Natasa</cp:lastModifiedBy>
  <cp:revision>445</cp:revision>
  <dcterms:created xsi:type="dcterms:W3CDTF">2003-08-03T14:03:03Z</dcterms:created>
  <dcterms:modified xsi:type="dcterms:W3CDTF">2020-10-03T04:57:41Z</dcterms:modified>
</cp:coreProperties>
</file>